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Default Extension="xlsx" ContentType="application/vnd.openxmlformats-officedocument.spreadsheetml.sheet"/>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64" r:id="rId2"/>
    <p:sldId id="265" r:id="rId3"/>
    <p:sldId id="257" r:id="rId4"/>
    <p:sldId id="281" r:id="rId5"/>
    <p:sldId id="282" r:id="rId6"/>
    <p:sldId id="267" r:id="rId7"/>
    <p:sldId id="268" r:id="rId8"/>
    <p:sldId id="269" r:id="rId9"/>
    <p:sldId id="272" r:id="rId10"/>
    <p:sldId id="271" r:id="rId11"/>
    <p:sldId id="280" r:id="rId12"/>
    <p:sldId id="273" r:id="rId13"/>
    <p:sldId id="277" r:id="rId14"/>
    <p:sldId id="278" r:id="rId15"/>
    <p:sldId id="279" r:id="rId16"/>
  </p:sldIdLst>
  <p:sldSz cx="9144000" cy="6858000" type="screen4x3"/>
  <p:notesSz cx="6797675" cy="9928225"/>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15B9"/>
    <a:srgbClr val="FFCC00"/>
    <a:srgbClr val="0000FF"/>
    <a:srgbClr val="2EC8D5"/>
    <a:srgbClr val="996633"/>
    <a:srgbClr val="67A2C0"/>
    <a:srgbClr val="0194D7"/>
    <a:srgbClr val="0055A0"/>
    <a:srgbClr val="6E1873"/>
    <a:srgbClr val="578F1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4" autoAdjust="0"/>
    <p:restoredTop sz="67312" autoAdjust="0"/>
  </p:normalViewPr>
  <p:slideViewPr>
    <p:cSldViewPr>
      <p:cViewPr>
        <p:scale>
          <a:sx n="75" d="100"/>
          <a:sy n="75" d="100"/>
        </p:scale>
        <p:origin x="-690" y="0"/>
      </p:cViewPr>
      <p:guideLst>
        <p:guide orient="horz" pos="999"/>
        <p:guide pos="424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4" d="100"/>
          <a:sy n="74" d="100"/>
        </p:scale>
        <p:origin x="-2124" y="-10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chart>
    <c:autoTitleDeleted val="1"/>
    <c:plotArea>
      <c:layout/>
      <c:barChart>
        <c:barDir val="col"/>
        <c:grouping val="clustered"/>
        <c:ser>
          <c:idx val="0"/>
          <c:order val="0"/>
          <c:tx>
            <c:strRef>
              <c:f>Sheet1!$B$1</c:f>
              <c:strCache>
                <c:ptCount val="1"/>
                <c:pt idx="0">
                  <c:v>Research-to-policy activities</c:v>
                </c:pt>
              </c:strCache>
            </c:strRef>
          </c:tx>
          <c:spPr>
            <a:solidFill>
              <a:schemeClr val="tx2"/>
            </a:solidFill>
          </c:spPr>
          <c:cat>
            <c:strRef>
              <c:f>Sheet1!$A$2:$A$5</c:f>
              <c:strCache>
                <c:ptCount val="4"/>
                <c:pt idx="0">
                  <c:v>Research evidence production (67%)</c:v>
                </c:pt>
                <c:pt idx="1">
                  <c:v>Mediation (10%)</c:v>
                </c:pt>
                <c:pt idx="2">
                  <c:v>Research evidence use (19%)</c:v>
                </c:pt>
                <c:pt idx="3">
                  <c:v>Systems level (4%)</c:v>
                </c:pt>
              </c:strCache>
            </c:strRef>
          </c:cat>
          <c:val>
            <c:numRef>
              <c:f>Sheet1!$B$2:$B$5</c:f>
              <c:numCache>
                <c:formatCode>General</c:formatCode>
                <c:ptCount val="4"/>
                <c:pt idx="0">
                  <c:v>181</c:v>
                </c:pt>
                <c:pt idx="1">
                  <c:v>26</c:v>
                </c:pt>
                <c:pt idx="2">
                  <c:v>52</c:v>
                </c:pt>
                <c:pt idx="3">
                  <c:v>10</c:v>
                </c:pt>
              </c:numCache>
            </c:numRef>
          </c:val>
        </c:ser>
        <c:axId val="86457728"/>
        <c:axId val="86468480"/>
      </c:barChart>
      <c:catAx>
        <c:axId val="86457728"/>
        <c:scaling>
          <c:orientation val="minMax"/>
        </c:scaling>
        <c:axPos val="b"/>
        <c:title>
          <c:tx>
            <c:rich>
              <a:bodyPr/>
              <a:lstStyle/>
              <a:p>
                <a:pPr>
                  <a:defRPr/>
                </a:pPr>
                <a:r>
                  <a:rPr lang="en-GB" dirty="0" smtClean="0"/>
                  <a:t>Location in the evidence production-to-use model</a:t>
                </a:r>
                <a:endParaRPr lang="en-GB" dirty="0"/>
              </a:p>
            </c:rich>
          </c:tx>
          <c:layout/>
        </c:title>
        <c:tickLblPos val="nextTo"/>
        <c:crossAx val="86468480"/>
        <c:crosses val="autoZero"/>
        <c:auto val="1"/>
        <c:lblAlgn val="ctr"/>
        <c:lblOffset val="100"/>
      </c:catAx>
      <c:valAx>
        <c:axId val="86468480"/>
        <c:scaling>
          <c:orientation val="minMax"/>
        </c:scaling>
        <c:axPos val="l"/>
        <c:majorGridlines/>
        <c:title>
          <c:tx>
            <c:rich>
              <a:bodyPr rot="-5400000" vert="horz"/>
              <a:lstStyle/>
              <a:p>
                <a:pPr>
                  <a:defRPr/>
                </a:pPr>
                <a:r>
                  <a:rPr lang="en-GB" dirty="0" smtClean="0"/>
                  <a:t>Number</a:t>
                </a:r>
                <a:r>
                  <a:rPr lang="en-GB" baseline="0" dirty="0" smtClean="0"/>
                  <a:t> of identified activities</a:t>
                </a:r>
                <a:endParaRPr lang="en-GB" dirty="0"/>
              </a:p>
            </c:rich>
          </c:tx>
          <c:layout/>
        </c:title>
        <c:numFmt formatCode="General" sourceLinked="1"/>
        <c:tickLblPos val="nextTo"/>
        <c:crossAx val="86457728"/>
        <c:crosses val="autoZero"/>
        <c:crossBetween val="between"/>
      </c:valAx>
    </c:plotArea>
    <c:legend>
      <c:legendPos val="r"/>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GB"/>
  <c:chart>
    <c:autoTitleDeleted val="1"/>
    <c:plotArea>
      <c:layout/>
      <c:pieChart>
        <c:varyColors val="1"/>
        <c:ser>
          <c:idx val="0"/>
          <c:order val="0"/>
          <c:tx>
            <c:strRef>
              <c:f>Sheet1!$B$1</c:f>
              <c:strCache>
                <c:ptCount val="1"/>
                <c:pt idx="0">
                  <c:v>Sales</c:v>
                </c:pt>
              </c:strCache>
            </c:strRef>
          </c:tx>
          <c:dPt>
            <c:idx val="0"/>
            <c:spPr>
              <a:solidFill>
                <a:srgbClr val="FF0000"/>
              </a:solidFill>
            </c:spPr>
          </c:dPt>
          <c:dPt>
            <c:idx val="2"/>
            <c:spPr>
              <a:solidFill>
                <a:srgbClr val="7030A0"/>
              </a:solidFill>
            </c:spPr>
          </c:dPt>
          <c:dPt>
            <c:idx val="3"/>
            <c:spPr>
              <a:solidFill>
                <a:srgbClr val="FFFF00"/>
              </a:solidFill>
            </c:spPr>
          </c:dPt>
          <c:dPt>
            <c:idx val="4"/>
            <c:spPr>
              <a:solidFill>
                <a:srgbClr val="92D050"/>
              </a:solidFill>
            </c:spPr>
          </c:dPt>
          <c:cat>
            <c:strRef>
              <c:f>Sheet1!$A$2:$A$6</c:f>
              <c:strCache>
                <c:ptCount val="5"/>
                <c:pt idx="0">
                  <c:v>Advisory (17%)</c:v>
                </c:pt>
                <c:pt idx="1">
                  <c:v>Research and analysis (15%)</c:v>
                </c:pt>
                <c:pt idx="2">
                  <c:v>Interpersonal networks and events (16%)</c:v>
                </c:pt>
                <c:pt idx="3">
                  <c:v>Capacity building (31%)</c:v>
                </c:pt>
                <c:pt idx="4">
                  <c:v>Staffing arrangements (21%)</c:v>
                </c:pt>
              </c:strCache>
            </c:strRef>
          </c:cat>
          <c:val>
            <c:numRef>
              <c:f>Sheet1!$B$2:$B$6</c:f>
              <c:numCache>
                <c:formatCode>General</c:formatCode>
                <c:ptCount val="5"/>
                <c:pt idx="0">
                  <c:v>9</c:v>
                </c:pt>
                <c:pt idx="1">
                  <c:v>8</c:v>
                </c:pt>
                <c:pt idx="2">
                  <c:v>8</c:v>
                </c:pt>
                <c:pt idx="3">
                  <c:v>16</c:v>
                </c:pt>
                <c:pt idx="4">
                  <c:v>11</c:v>
                </c:pt>
              </c:numCache>
            </c:numRef>
          </c:val>
        </c:ser>
        <c:firstSliceAng val="0"/>
      </c:pieChart>
    </c:plotArea>
    <c:legend>
      <c:legendPos val="r"/>
      <c:layout/>
    </c:legend>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GB"/>
  <c:chart>
    <c:autoTitleDeleted val="1"/>
    <c:plotArea>
      <c:layout/>
      <c:pieChart>
        <c:varyColors val="1"/>
        <c:ser>
          <c:idx val="0"/>
          <c:order val="0"/>
          <c:tx>
            <c:strRef>
              <c:f>Sheet1!$B$1</c:f>
              <c:strCache>
                <c:ptCount val="1"/>
                <c:pt idx="0">
                  <c:v>Sales</c:v>
                </c:pt>
              </c:strCache>
            </c:strRef>
          </c:tx>
          <c:dPt>
            <c:idx val="0"/>
            <c:spPr>
              <a:solidFill>
                <a:srgbClr val="FFC000"/>
              </a:solidFill>
            </c:spPr>
          </c:dPt>
          <c:dPt>
            <c:idx val="1"/>
            <c:spPr>
              <a:solidFill>
                <a:srgbClr val="2EC8D5"/>
              </a:solidFill>
            </c:spPr>
          </c:dPt>
          <c:dPt>
            <c:idx val="2"/>
            <c:spPr>
              <a:solidFill>
                <a:srgbClr val="F315B9"/>
              </a:solidFill>
            </c:spPr>
          </c:dPt>
          <c:dPt>
            <c:idx val="3"/>
            <c:spPr>
              <a:solidFill>
                <a:srgbClr val="996633"/>
              </a:solidFill>
            </c:spPr>
          </c:dPt>
          <c:dPt>
            <c:idx val="4"/>
            <c:spPr>
              <a:solidFill>
                <a:schemeClr val="bg1">
                  <a:lumMod val="85000"/>
                </a:schemeClr>
              </a:solidFill>
            </c:spPr>
          </c:dPt>
          <c:cat>
            <c:strRef>
              <c:f>Sheet1!$A$2:$A$6</c:f>
              <c:strCache>
                <c:ptCount val="5"/>
                <c:pt idx="0">
                  <c:v>Education (42%)</c:v>
                </c:pt>
                <c:pt idx="1">
                  <c:v>Facilitation (17%)</c:v>
                </c:pt>
                <c:pt idx="2">
                  <c:v>Interaction/collaboration (12%)</c:v>
                </c:pt>
                <c:pt idx="3">
                  <c:v>Seek and/or interpret (31%)</c:v>
                </c:pt>
                <c:pt idx="4">
                  <c:v>Social influence (12%)</c:v>
                </c:pt>
              </c:strCache>
            </c:strRef>
          </c:cat>
          <c:val>
            <c:numRef>
              <c:f>Sheet1!$B$2:$B$6</c:f>
              <c:numCache>
                <c:formatCode>General</c:formatCode>
                <c:ptCount val="5"/>
                <c:pt idx="0">
                  <c:v>22</c:v>
                </c:pt>
                <c:pt idx="1">
                  <c:v>9</c:v>
                </c:pt>
                <c:pt idx="2">
                  <c:v>6</c:v>
                </c:pt>
                <c:pt idx="3">
                  <c:v>16</c:v>
                </c:pt>
                <c:pt idx="4">
                  <c:v>6</c:v>
                </c:pt>
              </c:numCache>
            </c:numRef>
          </c:val>
        </c:ser>
        <c:firstSliceAng val="0"/>
      </c:pieChart>
    </c:plotArea>
    <c:legend>
      <c:legendPos val="r"/>
      <c:layout/>
    </c:legend>
    <c:plotVisOnly val="1"/>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40963" name="Rectangle 3"/>
          <p:cNvSpPr>
            <a:spLocks noGrp="1" noChangeArrowheads="1"/>
          </p:cNvSpPr>
          <p:nvPr>
            <p:ph type="dt" sz="quarter" idx="1"/>
          </p:nvPr>
        </p:nvSpPr>
        <p:spPr bwMode="auto">
          <a:xfrm>
            <a:off x="3850443"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40964" name="Rectangle 4"/>
          <p:cNvSpPr>
            <a:spLocks noGrp="1" noChangeArrowheads="1"/>
          </p:cNvSpPr>
          <p:nvPr>
            <p:ph type="ftr" sz="quarter" idx="2"/>
          </p:nvPr>
        </p:nvSpPr>
        <p:spPr bwMode="auto">
          <a:xfrm>
            <a:off x="0"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40965" name="Rectangle 5"/>
          <p:cNvSpPr>
            <a:spLocks noGrp="1" noChangeArrowheads="1"/>
          </p:cNvSpPr>
          <p:nvPr>
            <p:ph type="sldNum" sz="quarter" idx="3"/>
          </p:nvPr>
        </p:nvSpPr>
        <p:spPr bwMode="auto">
          <a:xfrm>
            <a:off x="3850443"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AEF2CCD-E6BC-4A73-8BEF-863E4A8C7045}" type="slidenum">
              <a:rPr lang="en-GB"/>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11267" name="Rectangle 3"/>
          <p:cNvSpPr>
            <a:spLocks noGrp="1" noChangeArrowheads="1"/>
          </p:cNvSpPr>
          <p:nvPr>
            <p:ph type="dt" idx="1"/>
          </p:nvPr>
        </p:nvSpPr>
        <p:spPr bwMode="auto">
          <a:xfrm>
            <a:off x="3850443"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1126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p:spPr>
      </p:sp>
      <p:sp>
        <p:nvSpPr>
          <p:cNvPr id="11269" name="Rectangle 5"/>
          <p:cNvSpPr>
            <a:spLocks noGrp="1" noChangeArrowheads="1"/>
          </p:cNvSpPr>
          <p:nvPr>
            <p:ph type="body" sz="quarter" idx="3"/>
          </p:nvPr>
        </p:nvSpPr>
        <p:spPr bwMode="auto">
          <a:xfrm>
            <a:off x="679768" y="4715907"/>
            <a:ext cx="5438140" cy="446770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1270" name="Rectangle 6"/>
          <p:cNvSpPr>
            <a:spLocks noGrp="1" noChangeArrowheads="1"/>
          </p:cNvSpPr>
          <p:nvPr>
            <p:ph type="ftr" sz="quarter" idx="4"/>
          </p:nvPr>
        </p:nvSpPr>
        <p:spPr bwMode="auto">
          <a:xfrm>
            <a:off x="0"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11271" name="Rectangle 7"/>
          <p:cNvSpPr>
            <a:spLocks noGrp="1" noChangeArrowheads="1"/>
          </p:cNvSpPr>
          <p:nvPr>
            <p:ph type="sldNum" sz="quarter" idx="5"/>
          </p:nvPr>
        </p:nvSpPr>
        <p:spPr bwMode="auto">
          <a:xfrm>
            <a:off x="3850443"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1E47C52-D101-42D5-981A-D903BAB177C4}"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GB" dirty="0" smtClean="0"/>
              <a:t>My name is Caroline Kenny and I am here to talk</a:t>
            </a:r>
            <a:r>
              <a:rPr lang="en-GB" baseline="0" dirty="0" smtClean="0"/>
              <a:t> to you about </a:t>
            </a:r>
            <a:r>
              <a:rPr lang="en-GB" sz="1200" kern="1200" dirty="0" smtClean="0">
                <a:solidFill>
                  <a:schemeClr val="tx1"/>
                </a:solidFill>
                <a:latin typeface="Arial" charset="0"/>
                <a:ea typeface="+mn-ea"/>
                <a:cs typeface="+mn-cs"/>
              </a:rPr>
              <a:t>how the use of socio-economic research can be advanced by focusing on the needs of policy-makers.</a:t>
            </a:r>
          </a:p>
          <a:p>
            <a:pPr>
              <a:buFont typeface="Arial" pitchFamily="34" charset="0"/>
              <a:buChar char="•"/>
            </a:pPr>
            <a:endParaRPr lang="en-GB" sz="1200" kern="1200" dirty="0" smtClean="0">
              <a:solidFill>
                <a:schemeClr val="tx1"/>
              </a:solidFill>
              <a:latin typeface="Arial" charset="0"/>
              <a:ea typeface="+mn-ea"/>
              <a:cs typeface="+mn-cs"/>
            </a:endParaRPr>
          </a:p>
          <a:p>
            <a:pPr>
              <a:buFont typeface="Arial" pitchFamily="34" charset="0"/>
              <a:buChar char="•"/>
            </a:pPr>
            <a:r>
              <a:rPr lang="en-GB" sz="1200" kern="1200" dirty="0" smtClean="0">
                <a:solidFill>
                  <a:schemeClr val="tx1"/>
                </a:solidFill>
                <a:latin typeface="Arial" charset="0"/>
                <a:ea typeface="+mn-ea"/>
                <a:cs typeface="+mn-cs"/>
              </a:rPr>
              <a:t>My talk draws on research undertaken</a:t>
            </a:r>
            <a:r>
              <a:rPr lang="en-GB" sz="1200" kern="1200" baseline="0" dirty="0" smtClean="0">
                <a:solidFill>
                  <a:schemeClr val="tx1"/>
                </a:solidFill>
                <a:latin typeface="Arial" charset="0"/>
                <a:ea typeface="+mn-ea"/>
                <a:cs typeface="+mn-cs"/>
              </a:rPr>
              <a:t> as part of a European Commission funded project titled ‘Evidence Informed Policy in Education in Europe’.  This was a one-year project that ended in April 2011.  The project </a:t>
            </a:r>
            <a:r>
              <a:rPr lang="en-GB" sz="1200" kern="1200" dirty="0" smtClean="0">
                <a:solidFill>
                  <a:schemeClr val="tx1"/>
                </a:solidFill>
                <a:latin typeface="Arial" charset="0"/>
                <a:ea typeface="+mn-ea"/>
                <a:cs typeface="+mn-cs"/>
              </a:rPr>
              <a:t>aimed to identify:</a:t>
            </a:r>
          </a:p>
          <a:p>
            <a:r>
              <a:rPr lang="en-GB" sz="1200" kern="1200" dirty="0" smtClean="0">
                <a:solidFill>
                  <a:schemeClr val="tx1"/>
                </a:solidFill>
                <a:latin typeface="Arial" charset="0"/>
                <a:ea typeface="+mn-ea"/>
                <a:cs typeface="+mn-cs"/>
              </a:rPr>
              <a:t>	</a:t>
            </a:r>
          </a:p>
          <a:p>
            <a:r>
              <a:rPr lang="en-GB" sz="1200" kern="1200" dirty="0" smtClean="0">
                <a:solidFill>
                  <a:schemeClr val="tx1"/>
                </a:solidFill>
                <a:latin typeface="Arial" charset="0"/>
                <a:ea typeface="+mn-ea"/>
                <a:cs typeface="+mn-cs"/>
              </a:rPr>
              <a:t>	The range of activities (both formal and informal) that are used across Europe for linking research and policymaking 	in education; </a:t>
            </a:r>
            <a:endParaRPr lang="en-GB" dirty="0" smtClean="0"/>
          </a:p>
          <a:p>
            <a:r>
              <a:rPr lang="en-GB" sz="1200" kern="1200" dirty="0" smtClean="0">
                <a:solidFill>
                  <a:schemeClr val="tx1"/>
                </a:solidFill>
                <a:latin typeface="Arial" charset="0"/>
                <a:ea typeface="+mn-ea"/>
                <a:cs typeface="+mn-cs"/>
              </a:rPr>
              <a:t>	The scope and nature of studies that have examined the extent, process and/or efficacy of activities (both formal 	and informal) that are used across Europe to link research and policymaking in education.</a:t>
            </a:r>
            <a:endParaRPr lang="en-GB" dirty="0" smtClean="0"/>
          </a:p>
          <a:p>
            <a:pPr>
              <a:buFont typeface="Arial" pitchFamily="34" charset="0"/>
              <a:buChar char="•"/>
            </a:pPr>
            <a:endParaRPr lang="en-GB" sz="1200" kern="1200" dirty="0" smtClean="0">
              <a:solidFill>
                <a:schemeClr val="tx1"/>
              </a:solidFill>
              <a:latin typeface="Arial" charset="0"/>
              <a:ea typeface="+mn-ea"/>
              <a:cs typeface="+mn-cs"/>
            </a:endParaRPr>
          </a:p>
        </p:txBody>
      </p:sp>
      <p:sp>
        <p:nvSpPr>
          <p:cNvPr id="4" name="Slide Number Placeholder 3"/>
          <p:cNvSpPr>
            <a:spLocks noGrp="1"/>
          </p:cNvSpPr>
          <p:nvPr>
            <p:ph type="sldNum" sz="quarter" idx="10"/>
          </p:nvPr>
        </p:nvSpPr>
        <p:spPr/>
        <p:txBody>
          <a:bodyPr/>
          <a:lstStyle/>
          <a:p>
            <a:fld id="{31E47C52-D101-42D5-981A-D903BAB177C4}" type="slidenum">
              <a:rPr lang="en-GB" smtClean="0"/>
              <a:pPr/>
              <a:t>2</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82CF3385-24C8-4B58-8D3D-C83FBD162DEA}" type="slidenum">
              <a:rPr lang="en-GB">
                <a:ea typeface="ＭＳ Ｐゴシック" pitchFamily="34" charset="-128"/>
              </a:rPr>
              <a:pPr/>
              <a:t>11</a:t>
            </a:fld>
            <a:endParaRPr lang="en-GB">
              <a:ea typeface="ＭＳ Ｐゴシック" pitchFamily="34" charset="-128"/>
            </a:endParaRPr>
          </a:p>
        </p:txBody>
      </p:sp>
      <p:sp>
        <p:nvSpPr>
          <p:cNvPr id="25603" name="Rectangle 2"/>
          <p:cNvSpPr>
            <a:spLocks noGrp="1" noRot="1" noChangeAspect="1" noChangeArrowheads="1" noTextEdit="1"/>
          </p:cNvSpPr>
          <p:nvPr>
            <p:ph type="sldImg"/>
          </p:nvPr>
        </p:nvSpPr>
        <p:spPr>
          <a:xfrm>
            <a:off x="919163" y="744538"/>
            <a:ext cx="4960937" cy="3722687"/>
          </a:xfrm>
          <a:ln/>
        </p:spPr>
      </p:sp>
      <p:sp>
        <p:nvSpPr>
          <p:cNvPr id="25604" name="Rectangle 3"/>
          <p:cNvSpPr>
            <a:spLocks noGrp="1" noChangeArrowheads="1"/>
          </p:cNvSpPr>
          <p:nvPr>
            <p:ph type="body" idx="1"/>
          </p:nvPr>
        </p:nvSpPr>
        <p:spPr>
          <a:xfrm>
            <a:off x="906142" y="4714875"/>
            <a:ext cx="4985393" cy="4468813"/>
          </a:xfrm>
          <a:noFill/>
          <a:ln/>
        </p:spPr>
        <p:txBody>
          <a:bodyPr/>
          <a:lstStyle/>
          <a:p>
            <a:r>
              <a:rPr lang="en-GB" sz="1200" b="1" kern="1200" baseline="0" dirty="0" smtClean="0">
                <a:solidFill>
                  <a:schemeClr val="tx1"/>
                </a:solidFill>
                <a:latin typeface="Arial" charset="0"/>
                <a:ea typeface="+mn-ea"/>
                <a:cs typeface="+mn-cs"/>
              </a:rPr>
              <a:t>We found nine mechanisms that were being used to enable research evidence informed </a:t>
            </a:r>
            <a:r>
              <a:rPr lang="en-GB" sz="1200" kern="1200" baseline="0" dirty="0" smtClean="0">
                <a:solidFill>
                  <a:schemeClr val="tx1"/>
                </a:solidFill>
                <a:latin typeface="Arial" charset="0"/>
                <a:ea typeface="+mn-ea"/>
                <a:cs typeface="+mn-cs"/>
              </a:rPr>
              <a:t>policymaking.</a:t>
            </a:r>
          </a:p>
          <a:p>
            <a:endParaRPr lang="en-GB" sz="1200" kern="1200" baseline="0" dirty="0" smtClean="0">
              <a:solidFill>
                <a:schemeClr val="tx1"/>
              </a:solidFill>
              <a:latin typeface="Arial" charset="0"/>
              <a:ea typeface="+mn-ea"/>
              <a:cs typeface="+mn-cs"/>
            </a:endParaRPr>
          </a:p>
          <a:p>
            <a:r>
              <a:rPr lang="en-GB" sz="1200" kern="1200" baseline="0" dirty="0" smtClean="0">
                <a:solidFill>
                  <a:schemeClr val="tx1"/>
                </a:solidFill>
                <a:latin typeface="Arial" charset="0"/>
                <a:ea typeface="+mn-ea"/>
                <a:cs typeface="+mn-cs"/>
              </a:rPr>
              <a:t>These were:</a:t>
            </a:r>
            <a:endParaRPr lang="en-US" dirty="0" smtClean="0"/>
          </a:p>
          <a:p>
            <a:pPr eaLnBrk="1" hangingPunct="1"/>
            <a:endParaRPr lang="en-GB" b="0" dirty="0" smtClean="0"/>
          </a:p>
          <a:p>
            <a:pPr marL="228600" indent="-228600" eaLnBrk="1" hangingPunct="1">
              <a:buFont typeface="+mj-lt"/>
              <a:buAutoNum type="arabicPeriod"/>
            </a:pPr>
            <a:r>
              <a:rPr lang="en-GB" b="0" dirty="0" smtClean="0"/>
              <a:t>Accessibility</a:t>
            </a:r>
            <a:br>
              <a:rPr lang="en-GB" b="0" dirty="0" smtClean="0"/>
            </a:br>
            <a:r>
              <a:rPr lang="en-GB" b="0" i="0" dirty="0" smtClean="0"/>
              <a:t>Making research outputs accessible/available (i.e., more "readily found"). This mechanism emphasises the importance of ensuring/increasing policymakers’ access to research.</a:t>
            </a:r>
            <a:r>
              <a:rPr lang="en-GB" i="0" dirty="0" smtClean="0"/>
              <a:t> </a:t>
            </a:r>
          </a:p>
          <a:p>
            <a:pPr marL="228600" indent="-228600" eaLnBrk="1" hangingPunct="1">
              <a:buFont typeface="+mj-lt"/>
              <a:buAutoNum type="arabicPeriod"/>
            </a:pPr>
            <a:endParaRPr lang="en-GB" b="0" i="0" dirty="0" smtClean="0"/>
          </a:p>
          <a:p>
            <a:pPr marL="228600" indent="-228600" eaLnBrk="1" hangingPunct="1">
              <a:buFont typeface="+mj-lt"/>
              <a:buAutoNum type="arabicPeriod"/>
            </a:pPr>
            <a:r>
              <a:rPr lang="en-GB" b="0" i="0" dirty="0" smtClean="0"/>
              <a:t>Relevance</a:t>
            </a:r>
            <a:br>
              <a:rPr lang="en-GB" b="0" i="0" dirty="0" smtClean="0"/>
            </a:br>
            <a:r>
              <a:rPr lang="en-GB" b="0" i="0" dirty="0" smtClean="0"/>
              <a:t>Ensuring a relevant research base through the production of relevant research and/or by enabling relevant research to be produced. This mechanism emphasises the importance of ensuring that there is an existing relevant evidence base from which policymakers can draw (whether or not it is made available).</a:t>
            </a:r>
            <a:r>
              <a:rPr lang="en-GB" i="0" dirty="0" smtClean="0"/>
              <a:t> </a:t>
            </a:r>
          </a:p>
          <a:p>
            <a:pPr marL="228600" indent="-228600" eaLnBrk="1" hangingPunct="1">
              <a:buFont typeface="+mj-lt"/>
              <a:buAutoNum type="arabicPeriod"/>
            </a:pPr>
            <a:endParaRPr lang="en-GB" b="0" i="0" dirty="0" smtClean="0"/>
          </a:p>
          <a:p>
            <a:pPr marL="228600" indent="-228600" eaLnBrk="1" hangingPunct="1">
              <a:buFont typeface="+mj-lt"/>
              <a:buAutoNum type="arabicPeriod"/>
            </a:pPr>
            <a:r>
              <a:rPr lang="en-GB" b="0" i="0" dirty="0" smtClean="0"/>
              <a:t>Education </a:t>
            </a:r>
            <a:br>
              <a:rPr lang="en-GB" b="0" i="0" dirty="0" smtClean="0"/>
            </a:br>
            <a:r>
              <a:rPr lang="en-GB" b="0" i="0" dirty="0" smtClean="0"/>
              <a:t>Developing/increasing knowledge, understanding/awareness and/or skills in relation to four areas: producing relevant research, finding relevant research, analysing relevant research and using relevant research. The underlying mechanism here is learning.</a:t>
            </a:r>
            <a:r>
              <a:rPr lang="en-GB" i="0" dirty="0" smtClean="0"/>
              <a:t> </a:t>
            </a:r>
          </a:p>
          <a:p>
            <a:pPr marL="228600" indent="-228600" eaLnBrk="1" hangingPunct="1">
              <a:buFont typeface="+mj-lt"/>
              <a:buAutoNum type="arabicPeriod"/>
            </a:pPr>
            <a:endParaRPr lang="en-GB" b="0" dirty="0" smtClean="0"/>
          </a:p>
          <a:p>
            <a:pPr marL="228600" indent="-228600" eaLnBrk="1" hangingPunct="1">
              <a:buFont typeface="+mj-lt"/>
              <a:buAutoNum type="arabicPeriod"/>
            </a:pPr>
            <a:r>
              <a:rPr lang="en-GB" b="0" dirty="0" smtClean="0"/>
              <a:t>Incentives/reinforcements </a:t>
            </a:r>
            <a:br>
              <a:rPr lang="en-GB" b="0" dirty="0" smtClean="0"/>
            </a:br>
            <a:r>
              <a:rPr lang="en-GB" b="0" i="0" dirty="0" smtClean="0"/>
              <a:t>Motivating individuals/organisations to change behaviour through incentives or any other reinforcements. This mechanism assumes that behaviour can be influenced by controlling external stimuli.</a:t>
            </a:r>
            <a:r>
              <a:rPr lang="en-GB" i="0" dirty="0" smtClean="0"/>
              <a:t> </a:t>
            </a:r>
          </a:p>
          <a:p>
            <a:pPr marL="228600" indent="-228600" eaLnBrk="1" hangingPunct="1">
              <a:buFont typeface="+mj-lt"/>
              <a:buAutoNum type="arabicPeriod"/>
            </a:pPr>
            <a:endParaRPr lang="en-GB" b="0" dirty="0" smtClean="0"/>
          </a:p>
          <a:p>
            <a:pPr marL="228600" indent="-228600" eaLnBrk="1" hangingPunct="1">
              <a:buFont typeface="+mj-lt"/>
              <a:buAutoNum type="arabicPeriod"/>
            </a:pPr>
            <a:r>
              <a:rPr lang="en-GB" b="0" dirty="0" smtClean="0"/>
              <a:t>Social influence/persuasion</a:t>
            </a:r>
            <a:br>
              <a:rPr lang="en-GB" b="0" dirty="0" smtClean="0"/>
            </a:br>
            <a:r>
              <a:rPr lang="en-GB" b="0" i="0" dirty="0" smtClean="0"/>
              <a:t>Relying on influential others (influential due to social/professional standing/status) to provide information about research and to persuade them of its value. This mechanism emphasises the importance of the attitudes and behaviour of ‘significant others’ in prompting change. </a:t>
            </a:r>
          </a:p>
          <a:p>
            <a:pPr marL="228600" indent="-228600" eaLnBrk="1" hangingPunct="1">
              <a:buFont typeface="+mj-lt"/>
              <a:buAutoNum type="arabicPeriod"/>
            </a:pPr>
            <a:endParaRPr lang="en-GB" b="0" i="1" dirty="0" smtClean="0"/>
          </a:p>
          <a:p>
            <a:pPr marL="228600" indent="-228600" eaLnBrk="1" hangingPunct="1">
              <a:buFont typeface="+mj-lt"/>
              <a:buAutoNum type="arabicPeriod"/>
            </a:pPr>
            <a:r>
              <a:rPr lang="en-GB" b="0" dirty="0" smtClean="0"/>
              <a:t>Facilitation</a:t>
            </a:r>
            <a:br>
              <a:rPr lang="en-GB" b="0" dirty="0" smtClean="0"/>
            </a:br>
            <a:r>
              <a:rPr lang="en-GB" b="0" i="0" dirty="0" smtClean="0"/>
              <a:t>Giving practical assistance to individuals/organisations through technical, financial, organisational and emotional support. This mechanism emphasises the importance of providing the means to take action and removing barriers to that action.</a:t>
            </a:r>
            <a:r>
              <a:rPr lang="en-GB" i="0" dirty="0" smtClean="0"/>
              <a:t> </a:t>
            </a:r>
          </a:p>
          <a:p>
            <a:pPr marL="228600" indent="-228600" eaLnBrk="1" hangingPunct="1">
              <a:buFont typeface="+mj-lt"/>
              <a:buAutoNum type="arabicPeriod"/>
            </a:pPr>
            <a:endParaRPr lang="en-GB" b="0" dirty="0" smtClean="0"/>
          </a:p>
          <a:p>
            <a:pPr marL="228600" indent="-228600" eaLnBrk="1" hangingPunct="1">
              <a:buFont typeface="+mj-lt"/>
              <a:buAutoNum type="arabicPeriod"/>
            </a:pPr>
            <a:r>
              <a:rPr lang="en-GB" b="0" dirty="0" smtClean="0"/>
              <a:t>Seek and/or interpret </a:t>
            </a:r>
            <a:br>
              <a:rPr lang="en-GB" b="0" dirty="0" smtClean="0"/>
            </a:br>
            <a:r>
              <a:rPr lang="en-GB" b="0" i="0" dirty="0" smtClean="0"/>
              <a:t>This mechanism is characterised by a focus on the importance of seeking out and/or analysing/interpreting research evidence in order to inform decision-making.</a:t>
            </a:r>
          </a:p>
          <a:p>
            <a:pPr marL="228600" indent="-228600" eaLnBrk="1" hangingPunct="1">
              <a:buFont typeface="+mj-lt"/>
              <a:buAutoNum type="arabicPeriod"/>
            </a:pPr>
            <a:endParaRPr lang="en-GB" b="0" i="0" dirty="0" smtClean="0"/>
          </a:p>
          <a:p>
            <a:pPr marL="228600" indent="-228600" eaLnBrk="1" hangingPunct="1">
              <a:buFont typeface="+mj-lt"/>
              <a:buAutoNum type="arabicPeriod"/>
            </a:pPr>
            <a:r>
              <a:rPr lang="en-GB" b="0" dirty="0" smtClean="0"/>
              <a:t>Interaction/collaboration </a:t>
            </a:r>
            <a:br>
              <a:rPr lang="en-GB" b="0" dirty="0" smtClean="0"/>
            </a:br>
            <a:r>
              <a:rPr lang="en-GB" b="0" i="0" dirty="0" smtClean="0"/>
              <a:t>Developing stronger links and collaborations between the research and policy communities (individuals and/or groups). This mechanism emphasises the importance of a two-way flow/production of information/knowledge. </a:t>
            </a:r>
          </a:p>
          <a:p>
            <a:pPr marL="228600" indent="-228600" eaLnBrk="1" hangingPunct="1">
              <a:buFont typeface="+mj-lt"/>
              <a:buAutoNum type="arabicPeriod"/>
            </a:pPr>
            <a:endParaRPr lang="en-GB" b="0" dirty="0" smtClean="0"/>
          </a:p>
          <a:p>
            <a:pPr marL="228600" indent="-228600" eaLnBrk="1" hangingPunct="1">
              <a:buFont typeface="+mj-lt"/>
              <a:buAutoNum type="arabicPeriod"/>
            </a:pPr>
            <a:r>
              <a:rPr lang="en-GB" b="0" dirty="0" smtClean="0"/>
              <a:t>System focus</a:t>
            </a:r>
            <a:br>
              <a:rPr lang="en-GB" b="0" dirty="0" smtClean="0"/>
            </a:br>
            <a:r>
              <a:rPr lang="en-GB" b="0" i="0" dirty="0" smtClean="0"/>
              <a:t>Making changes to the functioning/coherence of the relationships between the contexts of research production, mediation and decision-making. This mechanism emphasises the (strategic) importance of focusing on the evidence-to-policy system as a whole. It is a multi-faceted category that at any time can encompass one or more of the prior listed 7 mechanisms. However, it also encapsulates the principle of ‘the sum is greater than the parts’. </a:t>
            </a:r>
            <a:endParaRPr lang="en-GB" i="0"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sz="1200" kern="1200" dirty="0" smtClean="0">
                <a:solidFill>
                  <a:schemeClr val="tx1"/>
                </a:solidFill>
                <a:latin typeface="Arial" charset="0"/>
                <a:ea typeface="+mn-ea"/>
                <a:cs typeface="+mn-cs"/>
              </a:rPr>
              <a:t>In terms of the particular means that these activities sought to achieve evidence informed policy and practice, the survey identified five mechanisms within the context of evidence use.  These are the mechanisms of education, facilitation, interaction/collaboration, seek and /or interpret and social influence (see Figure 5).  Education is the most common mechanism used for both activities set up and ultimately controlled and those run or managed on a daily basis.  This is followed by the mechanism of seek and/or interpret.  In contrast, the mechanisms of interaction/collaboration and social influence are the least common mechanism employed, constituting only 12% of all user-focussed activities.  Facilitation is the second least mechanism with 17% use however; this is nearly half the amount of the next most common mechanism: seek and/or interpret.</a:t>
            </a:r>
          </a:p>
          <a:p>
            <a:endParaRPr lang="en-GB"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GB" sz="1200" kern="1200" dirty="0" smtClean="0">
                <a:solidFill>
                  <a:schemeClr val="tx1"/>
                </a:solidFill>
                <a:latin typeface="Arial" charset="0"/>
                <a:ea typeface="+mn-ea"/>
                <a:cs typeface="+mn-cs"/>
              </a:rPr>
              <a:t>The identification of linking activities using the mechanism of interaction/collaboration may be somewhat surprising given that this mechanism focuses on achieving a two-way flow of information between researchers and users and may therefore be expected within the context of mediation.  It features here because although activities were identified that focused on bringing decision-makers into contact with researchers, these activities did not have the explicit purpose mediation or brokerage.</a:t>
            </a:r>
          </a:p>
          <a:p>
            <a:endParaRPr lang="en-GB" dirty="0"/>
          </a:p>
        </p:txBody>
      </p:sp>
      <p:sp>
        <p:nvSpPr>
          <p:cNvPr id="4" name="Slide Number Placeholder 3"/>
          <p:cNvSpPr>
            <a:spLocks noGrp="1"/>
          </p:cNvSpPr>
          <p:nvPr>
            <p:ph type="sldNum" sz="quarter" idx="10"/>
          </p:nvPr>
        </p:nvSpPr>
        <p:spPr/>
        <p:txBody>
          <a:bodyPr/>
          <a:lstStyle/>
          <a:p>
            <a:fld id="{31E47C52-D101-42D5-981A-D903BAB177C4}" type="slidenum">
              <a:rPr lang="en-GB" smtClean="0"/>
              <a:pPr/>
              <a:t>12</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r>
              <a:rPr lang="en-GB" sz="1200" kern="1200" dirty="0" smtClean="0">
                <a:solidFill>
                  <a:schemeClr val="tx1"/>
                </a:solidFill>
                <a:latin typeface="Arial" charset="0"/>
                <a:ea typeface="+mn-ea"/>
                <a:cs typeface="+mn-cs"/>
              </a:rPr>
              <a:t>There are many implications/lessons we can draw from the findings presented in the previous section.  These are organised into four categories: country, actor, activity and mechanism.</a:t>
            </a:r>
          </a:p>
          <a:p>
            <a:r>
              <a:rPr lang="en-GB" sz="1200" kern="1200" dirty="0" smtClean="0">
                <a:solidFill>
                  <a:schemeClr val="tx1"/>
                </a:solidFill>
                <a:latin typeface="Arial" charset="0"/>
                <a:ea typeface="+mn-ea"/>
                <a:cs typeface="+mn-cs"/>
              </a:rPr>
              <a:t> </a:t>
            </a:r>
          </a:p>
          <a:p>
            <a:r>
              <a:rPr lang="en-GB" sz="1200" i="1" kern="1200" dirty="0" smtClean="0">
                <a:solidFill>
                  <a:schemeClr val="tx1"/>
                </a:solidFill>
                <a:latin typeface="Arial" charset="0"/>
                <a:ea typeface="+mn-ea"/>
                <a:cs typeface="+mn-cs"/>
              </a:rPr>
              <a:t>4.1: Implications from countries</a:t>
            </a:r>
            <a:endParaRPr lang="en-GB" sz="1200" kern="1200" dirty="0" smtClean="0">
              <a:solidFill>
                <a:schemeClr val="tx1"/>
              </a:solidFill>
              <a:latin typeface="Arial" charset="0"/>
              <a:ea typeface="+mn-ea"/>
              <a:cs typeface="+mn-cs"/>
            </a:endParaRPr>
          </a:p>
          <a:p>
            <a:r>
              <a:rPr lang="en-GB" sz="1200" b="1" kern="1200" dirty="0" smtClean="0">
                <a:solidFill>
                  <a:schemeClr val="tx1"/>
                </a:solidFill>
                <a:latin typeface="Arial" charset="0"/>
                <a:ea typeface="+mn-ea"/>
                <a:cs typeface="+mn-cs"/>
              </a:rPr>
              <a:t> </a:t>
            </a:r>
            <a:endParaRPr lang="en-GB" sz="12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The EIPEE survey did not identify linking activities specifically focused on the needs and contexts of users in eight eligible European countries.  Furthermore, only 14% of activities had ongoing active work with international partners or were formally focused internationally and only 6% of activities had partners or were formally focused exclusively within Europe.  While we need to be careful in interpreting these results due to limitations of data collection methods (see section two), these findings suggest that more effort could be made to raise awareness of the importance of user-focussed interventions as a means to achieving evidence informed policy and/or building capacity to enable actors to implement and manage such interventions in the eight countries where no such activities were identified.  Furthermore, more attention could be given to cross-country collaboration and learning in the establishment and operation of such activities, particularly within Europe where there is little active collaborative work.</a:t>
            </a:r>
          </a:p>
          <a:p>
            <a:r>
              <a:rPr lang="en-GB" sz="1200" kern="1200" dirty="0" smtClean="0">
                <a:solidFill>
                  <a:schemeClr val="tx1"/>
                </a:solidFill>
                <a:latin typeface="Arial" charset="0"/>
                <a:ea typeface="+mn-ea"/>
                <a:cs typeface="+mn-cs"/>
              </a:rPr>
              <a:t> </a:t>
            </a:r>
          </a:p>
          <a:p>
            <a:r>
              <a:rPr lang="en-GB" sz="1200" i="1" kern="1200" dirty="0" smtClean="0">
                <a:solidFill>
                  <a:schemeClr val="tx1"/>
                </a:solidFill>
                <a:latin typeface="Arial" charset="0"/>
                <a:ea typeface="+mn-ea"/>
                <a:cs typeface="+mn-cs"/>
              </a:rPr>
              <a:t>4.2 Implications from actors</a:t>
            </a:r>
            <a:endParaRPr lang="en-GB" sz="1200" kern="1200" dirty="0" smtClean="0">
              <a:solidFill>
                <a:schemeClr val="tx1"/>
              </a:solidFill>
              <a:latin typeface="Arial" charset="0"/>
              <a:ea typeface="+mn-ea"/>
              <a:cs typeface="+mn-cs"/>
            </a:endParaRPr>
          </a:p>
          <a:p>
            <a:r>
              <a:rPr lang="en-GB" sz="1200" b="1" kern="1200" dirty="0" smtClean="0">
                <a:solidFill>
                  <a:schemeClr val="tx1"/>
                </a:solidFill>
                <a:latin typeface="Arial" charset="0"/>
                <a:ea typeface="+mn-ea"/>
                <a:cs typeface="+mn-cs"/>
              </a:rPr>
              <a:t> </a:t>
            </a:r>
            <a:endParaRPr lang="en-GB" sz="12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EIPEE findings on the types of actors that were responsible for setting up and managing these activities on a day-to-day basis reveal the dominance of national government/government-related organisations.  This is a positive sign that suggests that European governments are taking calls for evidence informed policy and practice seriously.  However, it may also put such efforts at risk given the uncertainty and instability of many national economies and the retraction of many national governments from the provision of much of public policy and civil society.  This may lead to a reduction in the number of linking activities national governments/government-related organisations themselves are able to set up and/or manage on a day-to-day basis and may also impact upon the abilities of other types of organisations (including academic/universities and those based outside of the university and government sectors), that are recipients of national government funding.  This suggests that other types of actors such as international governments/government-related organisations, commercial organisations and those funded by other sources (such as not-for-profits, other non-governmental organisations and charities funded outside of the state sector could assume more of a role.  Equally, there is much scope for collaboration across these different types of actors in the provision of user-focussed activities.  The input of these actors need not necessitate both the setting up and management of these activities because this can vary between different actors as the findings show (see Figures 6 and 7).  Thus, while one actor may take responsibility for setting up an activity, responsibility can be devolved to another actor for its running and management.</a:t>
            </a:r>
          </a:p>
          <a:p>
            <a:r>
              <a:rPr lang="en-GB" sz="1200" kern="1200" dirty="0" smtClean="0">
                <a:solidFill>
                  <a:schemeClr val="tx1"/>
                </a:solidFill>
                <a:latin typeface="Arial" charset="0"/>
                <a:ea typeface="+mn-ea"/>
                <a:cs typeface="+mn-cs"/>
              </a:rPr>
              <a:t> </a:t>
            </a:r>
          </a:p>
          <a:p>
            <a:r>
              <a:rPr lang="en-GB" sz="1200" kern="1200" dirty="0" smtClean="0">
                <a:solidFill>
                  <a:schemeClr val="tx1"/>
                </a:solidFill>
                <a:latin typeface="Arial" charset="0"/>
                <a:ea typeface="+mn-ea"/>
                <a:cs typeface="+mn-cs"/>
              </a:rPr>
              <a:t>There may also be a role for actors to become more involved in different types of activities.  While the survey indicates that national governments/government-related organisations and academic/universities are involved in the running or management of all five overarching types of user-focussed activities (even when not necessarily responsible for setting them up), some actors focus on specific types of activities and do not employ a diverse portfolio of activities for this purpose.  It is unclear whether this is because of resource limitations, weaknesses in capacity or unwillingness and thus action could be taken in all of these areas.</a:t>
            </a:r>
          </a:p>
          <a:p>
            <a:r>
              <a:rPr lang="en-GB" sz="1200" kern="1200" dirty="0" smtClean="0">
                <a:solidFill>
                  <a:schemeClr val="tx1"/>
                </a:solidFill>
                <a:latin typeface="Arial" charset="0"/>
                <a:ea typeface="+mn-ea"/>
                <a:cs typeface="+mn-cs"/>
              </a:rPr>
              <a:t> </a:t>
            </a:r>
          </a:p>
          <a:p>
            <a:r>
              <a:rPr lang="en-GB" sz="1200" i="1" kern="1200" dirty="0" smtClean="0">
                <a:solidFill>
                  <a:schemeClr val="tx1"/>
                </a:solidFill>
                <a:latin typeface="Arial" charset="0"/>
                <a:ea typeface="+mn-ea"/>
                <a:cs typeface="+mn-cs"/>
              </a:rPr>
              <a:t>4.3 Implications from activities</a:t>
            </a:r>
            <a:endParaRPr lang="en-GB" sz="12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 </a:t>
            </a:r>
          </a:p>
          <a:p>
            <a:r>
              <a:rPr lang="en-GB" sz="1200" kern="1200" dirty="0" smtClean="0">
                <a:solidFill>
                  <a:schemeClr val="tx1"/>
                </a:solidFill>
                <a:latin typeface="Arial" charset="0"/>
                <a:ea typeface="+mn-ea"/>
                <a:cs typeface="+mn-cs"/>
              </a:rPr>
              <a:t>The EIPEE survey found five of a possible eight overarching types of activity.  Some of this is to be expected as certain overarching categories of activity pertain specifically to particular areas of the evidence-to-use process.  For example, we would not expect much representation of research outputs category to be found in those activities focussed on assisting policy-makers as these are addressed more to the production, presentation and dissemination of research evidence.  Equally, the activities within the overarching category of strategy, investment and development pertain more to the evidence production and systems level then they do to the context of evidence use.  Nevertheless, we may have expected some activities to feature here.  For example, the survey did not find any examples of external consultancy (overarching category: advisory), government-related public bodies or professional organisations (overarching category: research and analysis) that assisted policy-makers in using evidence.  This combined with the finding that nearly a third of user-focussed approaches comprised capacity building activities, suggests a lack of awareness about the range of activities that can be used to assist policy-makers in using evidence or, a lack of knowledge and/or skills in how to set up and run such activities.  If this is the case then there is clearly a role for the greater dissemination of the knowledge provided through the EIPEE project and the funding of further activities (both research and capacity building) in this area.  However, it may also be a consequence of a lack of participation from certain types of actors in undertaking such activities.  In which case, more effort could be targeted to raising levels of interest, willingness and capability of these actors in engaging in such activities.  </a:t>
            </a:r>
          </a:p>
          <a:p>
            <a:r>
              <a:rPr lang="en-GB" sz="1200" kern="1200" dirty="0" smtClean="0">
                <a:solidFill>
                  <a:schemeClr val="tx1"/>
                </a:solidFill>
                <a:latin typeface="Arial" charset="0"/>
                <a:ea typeface="+mn-ea"/>
                <a:cs typeface="+mn-cs"/>
              </a:rPr>
              <a:t> </a:t>
            </a:r>
          </a:p>
          <a:p>
            <a:r>
              <a:rPr lang="en-GB" sz="1200" i="1" kern="1200" dirty="0" smtClean="0">
                <a:solidFill>
                  <a:schemeClr val="tx1"/>
                </a:solidFill>
                <a:latin typeface="Arial" charset="0"/>
                <a:ea typeface="+mn-ea"/>
                <a:cs typeface="+mn-cs"/>
              </a:rPr>
              <a:t>4.4 Implications from mechanisms</a:t>
            </a:r>
            <a:endParaRPr lang="en-GB" sz="1200" kern="1200" dirty="0" smtClean="0">
              <a:solidFill>
                <a:schemeClr val="tx1"/>
              </a:solidFill>
              <a:latin typeface="Arial" charset="0"/>
              <a:ea typeface="+mn-ea"/>
              <a:cs typeface="+mn-cs"/>
            </a:endParaRPr>
          </a:p>
          <a:p>
            <a:r>
              <a:rPr lang="en-GB" sz="1200" b="1" kern="1200" dirty="0" smtClean="0">
                <a:solidFill>
                  <a:schemeClr val="tx1"/>
                </a:solidFill>
                <a:latin typeface="Arial" charset="0"/>
                <a:ea typeface="+mn-ea"/>
                <a:cs typeface="+mn-cs"/>
              </a:rPr>
              <a:t> </a:t>
            </a:r>
            <a:endParaRPr lang="en-GB" sz="12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Five mechanisms to achieve evidence informed policy and practice were identified within the context of evidence use.  These are the mechanisms of education, facilitation, interaction/collaboration, seek and /or interpret and social influence.  Notable by its absence is the mechanism of incentives/reinforcement.  The use of this mechanism evidence to assist practitioners in using evidence has been widely documented within the health care field (see </a:t>
            </a:r>
            <a:r>
              <a:rPr lang="en-GB" sz="1200" kern="1200" dirty="0" err="1" smtClean="0">
                <a:solidFill>
                  <a:schemeClr val="tx1"/>
                </a:solidFill>
                <a:latin typeface="Arial" charset="0"/>
                <a:ea typeface="+mn-ea"/>
                <a:cs typeface="+mn-cs"/>
              </a:rPr>
              <a:t>Grimshaw</a:t>
            </a:r>
            <a:r>
              <a:rPr lang="en-GB" sz="1200" kern="1200" dirty="0" smtClean="0">
                <a:solidFill>
                  <a:schemeClr val="tx1"/>
                </a:solidFill>
                <a:latin typeface="Arial" charset="0"/>
                <a:ea typeface="+mn-ea"/>
                <a:cs typeface="+mn-cs"/>
              </a:rPr>
              <a:t> et al 2001; Thomson O’Brien et al 2000; Oxman et al 1995; for arguments for the use of incentives in encouraging greater use of evidence by policy-makers see (</a:t>
            </a:r>
            <a:r>
              <a:rPr lang="en-GB" sz="1200" kern="1200" dirty="0" err="1" smtClean="0">
                <a:solidFill>
                  <a:schemeClr val="tx1"/>
                </a:solidFill>
                <a:latin typeface="Arial" charset="0"/>
                <a:ea typeface="+mn-ea"/>
                <a:cs typeface="+mn-cs"/>
              </a:rPr>
              <a:t>Hanney</a:t>
            </a:r>
            <a:r>
              <a:rPr lang="en-GB" sz="1200" kern="1200" dirty="0" smtClean="0">
                <a:solidFill>
                  <a:schemeClr val="tx1"/>
                </a:solidFill>
                <a:latin typeface="Arial" charset="0"/>
                <a:ea typeface="+mn-ea"/>
                <a:cs typeface="+mn-cs"/>
              </a:rPr>
              <a:t>, Gonzalez-Block, Buxton, &amp; </a:t>
            </a:r>
            <a:r>
              <a:rPr lang="en-GB" sz="1200" kern="1200" dirty="0" err="1" smtClean="0">
                <a:solidFill>
                  <a:schemeClr val="tx1"/>
                </a:solidFill>
                <a:latin typeface="Arial" charset="0"/>
                <a:ea typeface="+mn-ea"/>
                <a:cs typeface="+mn-cs"/>
              </a:rPr>
              <a:t>Kogan</a:t>
            </a:r>
            <a:r>
              <a:rPr lang="en-GB" sz="1200" kern="1200" dirty="0" smtClean="0">
                <a:solidFill>
                  <a:schemeClr val="tx1"/>
                </a:solidFill>
                <a:latin typeface="Arial" charset="0"/>
                <a:ea typeface="+mn-ea"/>
                <a:cs typeface="+mn-cs"/>
              </a:rPr>
              <a:t>, 2002)).  The EIPEE findings show a reliance of the mechanism of education in achieving more evidence use within policy-making.  Given the widely documented need for capacity development within policy-making this is both unsurprising and welcome ((Green &amp; Bennett, 2007; </a:t>
            </a:r>
            <a:r>
              <a:rPr lang="en-GB" sz="1200" kern="1200" dirty="0" err="1" smtClean="0">
                <a:solidFill>
                  <a:schemeClr val="tx1"/>
                </a:solidFill>
                <a:latin typeface="Arial" charset="0"/>
                <a:ea typeface="+mn-ea"/>
                <a:cs typeface="+mn-cs"/>
              </a:rPr>
              <a:t>Nuyens</a:t>
            </a:r>
            <a:r>
              <a:rPr lang="en-GB" sz="1200" kern="1200" dirty="0" smtClean="0">
                <a:solidFill>
                  <a:schemeClr val="tx1"/>
                </a:solidFill>
                <a:latin typeface="Arial" charset="0"/>
                <a:ea typeface="+mn-ea"/>
                <a:cs typeface="+mn-cs"/>
              </a:rPr>
              <a:t>, 2007)).  Although caution should be given to application of the results from other sectors to education, we should also consider the evidence available from both education and other sectors that shows that increasing the interaction and collaboration between researchers and users is extremely effective in increasing the likelihood that evidence is used (</a:t>
            </a:r>
            <a:r>
              <a:rPr lang="en-GB" sz="1200" kern="1200" dirty="0" err="1" smtClean="0">
                <a:solidFill>
                  <a:schemeClr val="tx1"/>
                </a:solidFill>
                <a:latin typeface="Arial" charset="0"/>
                <a:ea typeface="+mn-ea"/>
                <a:cs typeface="+mn-cs"/>
              </a:rPr>
              <a:t>Cordingley</a:t>
            </a:r>
            <a:r>
              <a:rPr lang="en-GB" sz="1200" kern="1200" dirty="0" smtClean="0">
                <a:solidFill>
                  <a:schemeClr val="tx1"/>
                </a:solidFill>
                <a:latin typeface="Arial" charset="0"/>
                <a:ea typeface="+mn-ea"/>
                <a:cs typeface="+mn-cs"/>
              </a:rPr>
              <a:t>, </a:t>
            </a:r>
            <a:r>
              <a:rPr lang="en-GB" sz="1200" kern="1200" dirty="0" err="1" smtClean="0">
                <a:solidFill>
                  <a:schemeClr val="tx1"/>
                </a:solidFill>
                <a:latin typeface="Arial" charset="0"/>
                <a:ea typeface="+mn-ea"/>
                <a:cs typeface="+mn-cs"/>
              </a:rPr>
              <a:t>Baumfield</a:t>
            </a:r>
            <a:r>
              <a:rPr lang="en-GB" sz="1200" kern="1200" dirty="0" smtClean="0">
                <a:solidFill>
                  <a:schemeClr val="tx1"/>
                </a:solidFill>
                <a:latin typeface="Arial" charset="0"/>
                <a:ea typeface="+mn-ea"/>
                <a:cs typeface="+mn-cs"/>
              </a:rPr>
              <a:t>, Butterworth, McNamara, &amp; Elkins, 2002; Cousins &amp; Simon, 1996; </a:t>
            </a:r>
            <a:r>
              <a:rPr lang="en-GB" sz="1200" kern="1200" dirty="0" err="1" smtClean="0">
                <a:solidFill>
                  <a:schemeClr val="tx1"/>
                </a:solidFill>
                <a:latin typeface="Arial" charset="0"/>
                <a:ea typeface="+mn-ea"/>
                <a:cs typeface="+mn-cs"/>
              </a:rPr>
              <a:t>Huberman</a:t>
            </a:r>
            <a:r>
              <a:rPr lang="en-GB" sz="1200" kern="1200" dirty="0" smtClean="0">
                <a:solidFill>
                  <a:schemeClr val="tx1"/>
                </a:solidFill>
                <a:latin typeface="Arial" charset="0"/>
                <a:ea typeface="+mn-ea"/>
                <a:cs typeface="+mn-cs"/>
              </a:rPr>
              <a:t>, 1990, 1993; </a:t>
            </a:r>
            <a:r>
              <a:rPr lang="en-GB" sz="1200" kern="1200" dirty="0" err="1" smtClean="0">
                <a:solidFill>
                  <a:schemeClr val="tx1"/>
                </a:solidFill>
                <a:latin typeface="Arial" charset="0"/>
                <a:ea typeface="+mn-ea"/>
                <a:cs typeface="+mn-cs"/>
              </a:rPr>
              <a:t>Lavis</a:t>
            </a:r>
            <a:r>
              <a:rPr lang="en-GB" sz="1200" kern="1200" dirty="0" smtClean="0">
                <a:solidFill>
                  <a:schemeClr val="tx1"/>
                </a:solidFill>
                <a:latin typeface="Arial" charset="0"/>
                <a:ea typeface="+mn-ea"/>
                <a:cs typeface="+mn-cs"/>
              </a:rPr>
              <a:t> et al., 2005; Nutley et al., 2009; Walter et al., 2003b; Walter, Nutley, &amp; Davies, 2005).  Moreover, it may be also worth considering evidence that shows the effectiveness of employing more than one mechanism to increase the use policy-makers use of evidence, what is referred to in the literature as multi-faceted (or multi-component) interventions (</a:t>
            </a:r>
            <a:r>
              <a:rPr lang="en-GB" sz="1200" kern="1200" dirty="0" err="1" smtClean="0">
                <a:solidFill>
                  <a:schemeClr val="tx1"/>
                </a:solidFill>
                <a:latin typeface="Arial" charset="0"/>
                <a:ea typeface="+mn-ea"/>
                <a:cs typeface="+mn-cs"/>
              </a:rPr>
              <a:t>Bero</a:t>
            </a:r>
            <a:r>
              <a:rPr lang="en-GB" sz="1200" kern="1200" dirty="0" smtClean="0">
                <a:solidFill>
                  <a:schemeClr val="tx1"/>
                </a:solidFill>
                <a:latin typeface="Arial" charset="0"/>
                <a:ea typeface="+mn-ea"/>
                <a:cs typeface="+mn-cs"/>
              </a:rPr>
              <a:t> et al., 1998b; Boaz, </a:t>
            </a:r>
            <a:r>
              <a:rPr lang="en-GB" sz="1200" kern="1200" dirty="0" err="1" smtClean="0">
                <a:solidFill>
                  <a:schemeClr val="tx1"/>
                </a:solidFill>
                <a:latin typeface="Arial" charset="0"/>
                <a:ea typeface="+mn-ea"/>
                <a:cs typeface="+mn-cs"/>
              </a:rPr>
              <a:t>Baeza</a:t>
            </a:r>
            <a:r>
              <a:rPr lang="en-GB" sz="1200" kern="1200" dirty="0" smtClean="0">
                <a:solidFill>
                  <a:schemeClr val="tx1"/>
                </a:solidFill>
                <a:latin typeface="Arial" charset="0"/>
                <a:ea typeface="+mn-ea"/>
                <a:cs typeface="+mn-cs"/>
              </a:rPr>
              <a:t>, &amp; Fraser, 2011; </a:t>
            </a:r>
            <a:r>
              <a:rPr lang="en-GB" sz="1200" kern="1200" dirty="0" err="1" smtClean="0">
                <a:solidFill>
                  <a:schemeClr val="tx1"/>
                </a:solidFill>
                <a:latin typeface="Arial" charset="0"/>
                <a:ea typeface="+mn-ea"/>
                <a:cs typeface="+mn-cs"/>
              </a:rPr>
              <a:t>Grimshaw</a:t>
            </a:r>
            <a:r>
              <a:rPr lang="en-GB" sz="1200" kern="1200" dirty="0" smtClean="0">
                <a:solidFill>
                  <a:schemeClr val="tx1"/>
                </a:solidFill>
                <a:latin typeface="Arial" charset="0"/>
                <a:ea typeface="+mn-ea"/>
                <a:cs typeface="+mn-cs"/>
              </a:rPr>
              <a:t> et al., 2001; Nutley, Percy-Smith, &amp; </a:t>
            </a:r>
            <a:r>
              <a:rPr lang="en-GB" sz="1200" kern="1200" dirty="0" err="1" smtClean="0">
                <a:solidFill>
                  <a:schemeClr val="tx1"/>
                </a:solidFill>
                <a:latin typeface="Arial" charset="0"/>
                <a:ea typeface="+mn-ea"/>
                <a:cs typeface="+mn-cs"/>
              </a:rPr>
              <a:t>Solesbury</a:t>
            </a:r>
            <a:r>
              <a:rPr lang="en-GB" sz="1200" kern="1200" dirty="0" smtClean="0">
                <a:solidFill>
                  <a:schemeClr val="tx1"/>
                </a:solidFill>
                <a:latin typeface="Arial" charset="0"/>
                <a:ea typeface="+mn-ea"/>
                <a:cs typeface="+mn-cs"/>
              </a:rPr>
              <a:t>, 2003; Nutley et al., 2009; Walter et al., 2003b, 2005).</a:t>
            </a:r>
          </a:p>
          <a:p>
            <a:endParaRPr lang="en-GB" dirty="0"/>
          </a:p>
        </p:txBody>
      </p:sp>
      <p:sp>
        <p:nvSpPr>
          <p:cNvPr id="4" name="Slide Number Placeholder 3"/>
          <p:cNvSpPr>
            <a:spLocks noGrp="1"/>
          </p:cNvSpPr>
          <p:nvPr>
            <p:ph type="sldNum" sz="quarter" idx="10"/>
          </p:nvPr>
        </p:nvSpPr>
        <p:spPr/>
        <p:txBody>
          <a:bodyPr/>
          <a:lstStyle/>
          <a:p>
            <a:fld id="{31E47C52-D101-42D5-981A-D903BAB177C4}" type="slidenum">
              <a:rPr lang="en-GB" smtClean="0"/>
              <a:pPr/>
              <a:t>13</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1E47C52-D101-42D5-981A-D903BAB177C4}" type="slidenum">
              <a:rPr lang="en-GB" smtClean="0"/>
              <a:pPr/>
              <a:t>14</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Rectangle 2"/>
          <p:cNvSpPr>
            <a:spLocks noGrp="1" noRot="1" noChangeAspect="1" noTextEdit="1"/>
          </p:cNvSpPr>
          <p:nvPr>
            <p:ph type="sldImg"/>
          </p:nvPr>
        </p:nvSpPr>
        <p:spPr bwMode="auto">
          <a:noFill/>
          <a:ln>
            <a:solidFill>
              <a:srgbClr val="000000"/>
            </a:solidFill>
            <a:miter lim="800000"/>
            <a:headEnd/>
            <a:tailEnd/>
          </a:ln>
        </p:spPr>
      </p:sp>
      <p:sp>
        <p:nvSpPr>
          <p:cNvPr id="129026" name="Rectangle 3"/>
          <p:cNvSpPr>
            <a:spLocks noGrp="1" noChangeArrowheads="1"/>
          </p:cNvSpPr>
          <p:nvPr>
            <p:ph type="body" idx="1"/>
          </p:nvPr>
        </p:nvSpPr>
        <p:spPr bwMode="auto">
          <a:xfrm>
            <a:off x="679451" y="4715631"/>
            <a:ext cx="5438775" cy="4467939"/>
          </a:xfrm>
          <a:prstGeom prst="rect">
            <a:avLst/>
          </a:prstGeom>
          <a:noFill/>
          <a:ln>
            <a:miter lim="800000"/>
            <a:headEnd/>
            <a:tailEnd/>
          </a:ln>
        </p:spPr>
        <p:txBody>
          <a:bodyPr lIns="90763" tIns="45382" rIns="90763" bIns="45382"/>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GB" sz="1200" kern="1200" dirty="0" smtClean="0">
                <a:solidFill>
                  <a:schemeClr val="tx1"/>
                </a:solidFill>
                <a:latin typeface="Arial" charset="0"/>
                <a:ea typeface="+mn-ea"/>
                <a:cs typeface="+mn-cs"/>
              </a:rPr>
              <a:t>Increasing the use of evidence in education policy is an explicit objective of many national and international policy-making organisations including the European Commission and the Organisation for Economic Co-Operation and Development.  It is also a growing concern for researchers as a consequence of the decision by many funders and commissioners to require verification of research impact as a condition of funding. </a:t>
            </a:r>
            <a:endParaRPr lang="en-GB" dirty="0"/>
          </a:p>
        </p:txBody>
      </p:sp>
      <p:sp>
        <p:nvSpPr>
          <p:cNvPr id="4" name="Slide Number Placeholder 3"/>
          <p:cNvSpPr>
            <a:spLocks noGrp="1"/>
          </p:cNvSpPr>
          <p:nvPr>
            <p:ph type="sldNum" sz="quarter" idx="10"/>
          </p:nvPr>
        </p:nvSpPr>
        <p:spPr/>
        <p:txBody>
          <a:bodyPr/>
          <a:lstStyle/>
          <a:p>
            <a:fld id="{31E47C52-D101-42D5-981A-D903BAB177C4}" type="slidenum">
              <a:rPr lang="en-GB" smtClean="0"/>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sz="1200" kern="1200" dirty="0" smtClean="0">
                <a:solidFill>
                  <a:schemeClr val="tx1"/>
                </a:solidFill>
                <a:latin typeface="Times New Roman" pitchFamily="18" charset="0"/>
                <a:ea typeface="+mn-ea"/>
                <a:cs typeface="+mn-cs"/>
              </a:rPr>
              <a:t>So what is evidence informed</a:t>
            </a:r>
            <a:r>
              <a:rPr lang="en-GB" sz="1200" kern="1200" baseline="0" dirty="0" smtClean="0">
                <a:solidFill>
                  <a:schemeClr val="tx1"/>
                </a:solidFill>
                <a:latin typeface="Times New Roman" pitchFamily="18" charset="0"/>
                <a:ea typeface="+mn-ea"/>
                <a:cs typeface="+mn-cs"/>
              </a:rPr>
              <a:t> policy?  Well, it has </a:t>
            </a:r>
            <a:r>
              <a:rPr lang="en-GB" sz="1200" kern="1200" dirty="0" smtClean="0">
                <a:solidFill>
                  <a:schemeClr val="tx1"/>
                </a:solidFill>
                <a:latin typeface="Times New Roman" pitchFamily="18" charset="0"/>
                <a:ea typeface="+mn-ea"/>
                <a:cs typeface="+mn-cs"/>
              </a:rPr>
              <a:t>been defined as an approach which “helps people make well informed decisions about policies, programmes and projects by putting the best available evidence at the heart of policy development and implementation” (Davies 1999a). </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endParaRPr lang="en-GB" sz="1200" kern="1200" dirty="0" smtClean="0">
              <a:solidFill>
                <a:schemeClr val="tx1"/>
              </a:solidFill>
              <a:latin typeface="Times New Roman" pitchFamily="18" charset="0"/>
              <a:ea typeface="+mn-ea"/>
              <a:cs typeface="+mn-cs"/>
            </a:endParaRP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sz="1200" kern="1200" dirty="0" smtClean="0">
                <a:solidFill>
                  <a:schemeClr val="tx1"/>
                </a:solidFill>
                <a:latin typeface="Times New Roman" pitchFamily="18" charset="0"/>
                <a:ea typeface="+mn-ea"/>
                <a:cs typeface="+mn-cs"/>
              </a:rPr>
              <a:t>It</a:t>
            </a:r>
            <a:r>
              <a:rPr lang="en-GB" sz="1200" kern="1200" baseline="0" dirty="0" smtClean="0">
                <a:solidFill>
                  <a:schemeClr val="tx1"/>
                </a:solidFill>
                <a:latin typeface="Times New Roman" pitchFamily="18" charset="0"/>
                <a:ea typeface="+mn-ea"/>
                <a:cs typeface="+mn-cs"/>
              </a:rPr>
              <a:t> </a:t>
            </a:r>
            <a:r>
              <a:rPr lang="en-GB" sz="1200" kern="1200" dirty="0" smtClean="0">
                <a:solidFill>
                  <a:schemeClr val="tx1"/>
                </a:solidFill>
                <a:latin typeface="Times New Roman" pitchFamily="18" charset="0"/>
                <a:ea typeface="+mn-ea"/>
                <a:cs typeface="+mn-cs"/>
              </a:rPr>
              <a:t>can be</a:t>
            </a:r>
            <a:r>
              <a:rPr lang="en-GB" sz="1200" kern="1200" baseline="0" dirty="0" smtClean="0">
                <a:solidFill>
                  <a:schemeClr val="tx1"/>
                </a:solidFill>
                <a:latin typeface="Times New Roman" pitchFamily="18" charset="0"/>
                <a:ea typeface="+mn-ea"/>
                <a:cs typeface="+mn-cs"/>
              </a:rPr>
              <a:t> </a:t>
            </a:r>
            <a:r>
              <a:rPr lang="en-GB" sz="1200" kern="1200" dirty="0" smtClean="0">
                <a:solidFill>
                  <a:schemeClr val="tx1"/>
                </a:solidFill>
                <a:latin typeface="Times New Roman" pitchFamily="18" charset="0"/>
                <a:ea typeface="+mn-ea"/>
                <a:cs typeface="+mn-cs"/>
              </a:rPr>
              <a:t>contrasted to opinion-based policy, which relies heavily on either the selective use of evidence or, on the untested views of individuals or groups that may be based on ideology, prejudices or speculation. </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endParaRPr lang="en-GB" sz="1200" kern="1200" dirty="0" smtClean="0">
              <a:solidFill>
                <a:schemeClr val="tx1"/>
              </a:solidFill>
              <a:latin typeface="Times New Roman" pitchFamily="18" charset="0"/>
              <a:ea typeface="+mn-ea"/>
              <a:cs typeface="+mn-cs"/>
            </a:endParaRP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sz="1200" kern="1200" dirty="0" smtClean="0">
                <a:solidFill>
                  <a:schemeClr val="tx1"/>
                </a:solidFill>
                <a:latin typeface="Times New Roman" pitchFamily="18" charset="0"/>
                <a:ea typeface="+mn-ea"/>
                <a:cs typeface="+mn-cs"/>
              </a:rPr>
              <a:t>In this presentation I am using a very broad understanding of research</a:t>
            </a:r>
            <a:r>
              <a:rPr lang="en-GB" sz="1200" kern="1200" baseline="0" dirty="0" smtClean="0">
                <a:solidFill>
                  <a:schemeClr val="tx1"/>
                </a:solidFill>
                <a:latin typeface="Times New Roman" pitchFamily="18" charset="0"/>
                <a:ea typeface="+mn-ea"/>
                <a:cs typeface="+mn-cs"/>
              </a:rPr>
              <a:t> that </a:t>
            </a:r>
            <a:r>
              <a:rPr lang="en-GB" sz="1200" kern="1200" dirty="0" smtClean="0">
                <a:solidFill>
                  <a:schemeClr val="tx1"/>
                </a:solidFill>
                <a:latin typeface="Times New Roman" pitchFamily="18" charset="0"/>
                <a:ea typeface="+mn-ea"/>
                <a:cs typeface="+mn-cs"/>
              </a:rPr>
              <a:t>refers</a:t>
            </a:r>
            <a:r>
              <a:rPr lang="en-GB" sz="1200" kern="1200" baseline="0" dirty="0" smtClean="0">
                <a:solidFill>
                  <a:schemeClr val="tx1"/>
                </a:solidFill>
                <a:latin typeface="Times New Roman" pitchFamily="18" charset="0"/>
                <a:ea typeface="+mn-ea"/>
                <a:cs typeface="+mn-cs"/>
              </a:rPr>
              <a:t> to all types of research, whether qualitative or quantitative, primary research or synthesised, whether this synthesis is empirical or more conceptual.</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endParaRPr lang="en-GB" sz="1200" kern="1200" baseline="0" dirty="0" smtClean="0">
              <a:solidFill>
                <a:schemeClr val="tx1"/>
              </a:solidFill>
              <a:latin typeface="Times New Roman" pitchFamily="18" charset="0"/>
              <a:ea typeface="+mn-ea"/>
              <a:cs typeface="+mn-cs"/>
            </a:endParaRP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sz="1200" kern="1200" dirty="0" smtClean="0">
                <a:solidFill>
                  <a:schemeClr val="tx1"/>
                </a:solidFill>
                <a:latin typeface="Times New Roman" pitchFamily="18" charset="0"/>
                <a:ea typeface="+mn-ea"/>
                <a:cs typeface="+mn-cs"/>
              </a:rPr>
              <a:t>When most people think about</a:t>
            </a:r>
            <a:r>
              <a:rPr lang="en-GB" sz="1200" kern="1200" baseline="0" dirty="0" smtClean="0">
                <a:solidFill>
                  <a:schemeClr val="tx1"/>
                </a:solidFill>
                <a:latin typeface="Times New Roman" pitchFamily="18" charset="0"/>
                <a:ea typeface="+mn-ea"/>
                <a:cs typeface="+mn-cs"/>
              </a:rPr>
              <a:t> </a:t>
            </a:r>
            <a:r>
              <a:rPr lang="en-GB" sz="1200" kern="1200" dirty="0" smtClean="0">
                <a:solidFill>
                  <a:schemeClr val="tx1"/>
                </a:solidFill>
                <a:latin typeface="Times New Roman" pitchFamily="18" charset="0"/>
                <a:ea typeface="+mn-ea"/>
                <a:cs typeface="+mn-cs"/>
              </a:rPr>
              <a:t>evidence informed policy they think about a mechanical process where research informs policy directly but we know that this is not the case.  Research is just one of many factors that affect policymaking and </a:t>
            </a:r>
            <a:r>
              <a:rPr lang="en-GB" sz="1200" kern="1200" baseline="0" dirty="0" smtClean="0">
                <a:solidFill>
                  <a:schemeClr val="tx1"/>
                </a:solidFill>
                <a:latin typeface="Times New Roman" pitchFamily="18" charset="0"/>
                <a:ea typeface="+mn-ea"/>
                <a:cs typeface="+mn-cs"/>
              </a:rPr>
              <a:t>things like </a:t>
            </a:r>
            <a:r>
              <a:rPr lang="en-GB" sz="1200" kern="1200" dirty="0" smtClean="0">
                <a:solidFill>
                  <a:schemeClr val="tx1"/>
                </a:solidFill>
                <a:latin typeface="Times New Roman" pitchFamily="18" charset="0"/>
                <a:ea typeface="+mn-ea"/>
                <a:cs typeface="+mn-cs"/>
              </a:rPr>
              <a:t>political priorities, the availability of resources and other contextual factors are also important and have to be considered.</a:t>
            </a:r>
          </a:p>
        </p:txBody>
      </p:sp>
      <p:sp>
        <p:nvSpPr>
          <p:cNvPr id="4" name="Slide Number Placeholder 3"/>
          <p:cNvSpPr>
            <a:spLocks noGrp="1"/>
          </p:cNvSpPr>
          <p:nvPr>
            <p:ph type="sldNum" sz="quarter" idx="10"/>
          </p:nvPr>
        </p:nvSpPr>
        <p:spPr/>
        <p:txBody>
          <a:bodyPr/>
          <a:lstStyle/>
          <a:p>
            <a:fld id="{31E47C52-D101-42D5-981A-D903BAB177C4}" type="slidenum">
              <a:rPr lang="en-GB" smtClean="0"/>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sz="1200" kern="1200" dirty="0" smtClean="0">
                <a:solidFill>
                  <a:schemeClr val="tx1"/>
                </a:solidFill>
                <a:latin typeface="Times New Roman" pitchFamily="18" charset="0"/>
                <a:ea typeface="+mn-ea"/>
                <a:cs typeface="+mn-cs"/>
              </a:rPr>
              <a:t>Similarly, we also know that  research can be used in many different ways.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200" kern="1200" dirty="0" smtClean="0">
              <a:solidFill>
                <a:schemeClr val="tx1"/>
              </a:solidFill>
              <a:latin typeface="Times New Roman" pitchFamily="18" charset="0"/>
              <a:ea typeface="+mn-ea"/>
              <a:cs typeface="+mn-cs"/>
            </a:endParaRPr>
          </a:p>
          <a:p>
            <a:r>
              <a:rPr lang="en-GB" sz="1200" kern="1200" dirty="0" smtClean="0">
                <a:solidFill>
                  <a:schemeClr val="tx1"/>
                </a:solidFill>
                <a:latin typeface="Arial" charset="0"/>
                <a:ea typeface="+mn-ea"/>
                <a:cs typeface="+mn-cs"/>
              </a:rPr>
              <a:t>Although most people think about the direct or instrumental use of research by decision-makers this is actually the least common type of research use.  More common, but harder to identify, is the unconscious or indirect use where research influences the beliefs or attitudes of decision-makers.  This is often referred to as the enlightenment approach to research use.</a:t>
            </a:r>
          </a:p>
          <a:p>
            <a:r>
              <a:rPr lang="en-GB" sz="1200" kern="1200" dirty="0" smtClean="0">
                <a:solidFill>
                  <a:schemeClr val="tx1"/>
                </a:solidFill>
                <a:latin typeface="Arial" charset="0"/>
                <a:ea typeface="+mn-ea"/>
                <a:cs typeface="+mn-cs"/>
              </a:rPr>
              <a:t> </a:t>
            </a:r>
          </a:p>
          <a:p>
            <a:r>
              <a:rPr lang="en-GB" sz="1200" kern="1200" dirty="0" smtClean="0">
                <a:solidFill>
                  <a:schemeClr val="tx1"/>
                </a:solidFill>
                <a:latin typeface="Arial" charset="0"/>
                <a:ea typeface="+mn-ea"/>
                <a:cs typeface="+mn-cs"/>
              </a:rPr>
              <a:t>Also important is the extent that research informs decisions or is used strategically to support decisions already made and, timing is a crucial factor because often it can take years for ideas from research to become prevalent within decision-making.  This depends on the decision-making context at the time, the views and ideologies of those involved, the different actors, traditions etc.</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200" kern="1200" dirty="0" smtClean="0">
              <a:solidFill>
                <a:schemeClr val="tx1"/>
              </a:solidFill>
              <a:latin typeface="Times New Roman" pitchFamily="18" charset="0"/>
              <a:ea typeface="+mn-ea"/>
              <a:cs typeface="+mn-cs"/>
            </a:endParaRPr>
          </a:p>
          <a:p>
            <a:endParaRPr lang="en-GB" dirty="0"/>
          </a:p>
        </p:txBody>
      </p:sp>
      <p:sp>
        <p:nvSpPr>
          <p:cNvPr id="4" name="Slide Number Placeholder 3"/>
          <p:cNvSpPr>
            <a:spLocks noGrp="1"/>
          </p:cNvSpPr>
          <p:nvPr>
            <p:ph type="sldNum" sz="quarter" idx="10"/>
          </p:nvPr>
        </p:nvSpPr>
        <p:spPr/>
        <p:txBody>
          <a:bodyPr/>
          <a:lstStyle/>
          <a:p>
            <a:fld id="{31E47C52-D101-42D5-981A-D903BAB177C4}" type="slidenum">
              <a:rPr lang="en-GB" smtClean="0"/>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288" y="4715707"/>
            <a:ext cx="5439101" cy="4468101"/>
          </a:xfrm>
          <a:prstGeom prst="rect">
            <a:avLst/>
          </a:prstGeom>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latin typeface="Arial" charset="0"/>
                <a:ea typeface="+mn-ea"/>
                <a:cs typeface="+mn-cs"/>
              </a:rPr>
              <a:t>What do we mean</a:t>
            </a:r>
            <a:r>
              <a:rPr lang="en-GB" sz="1200" kern="1200" baseline="0" dirty="0" smtClean="0">
                <a:solidFill>
                  <a:schemeClr val="tx1"/>
                </a:solidFill>
                <a:latin typeface="Arial" charset="0"/>
                <a:ea typeface="+mn-ea"/>
                <a:cs typeface="+mn-cs"/>
              </a:rPr>
              <a:t> by evidence informed policy and practice?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kern="1200" baseline="0" dirty="0" smtClean="0">
              <a:solidFill>
                <a:schemeClr val="tx1"/>
              </a:solidFill>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baseline="0" dirty="0" smtClean="0">
                <a:solidFill>
                  <a:schemeClr val="tx1"/>
                </a:solidFill>
                <a:latin typeface="Arial" charset="0"/>
                <a:ea typeface="+mn-ea"/>
                <a:cs typeface="+mn-cs"/>
              </a:rPr>
              <a:t>Here is a diagram of a very simple model </a:t>
            </a:r>
            <a:r>
              <a:rPr lang="en-GB" sz="1200" kern="1200" dirty="0" smtClean="0">
                <a:solidFill>
                  <a:schemeClr val="tx1"/>
                </a:solidFill>
                <a:latin typeface="Arial" charset="0"/>
                <a:ea typeface="+mn-ea"/>
                <a:cs typeface="+mn-cs"/>
              </a:rPr>
              <a:t>to understand the evidence-to-use process.  This model situates evidence and its use within a broader system that takes into account those individuals and organisations who mediate between the two (what is variously referred to in the literature as ‘knowledge brokerage’, ‘mobilisation’ and ‘exchange’).  This involves making connections between producers of research evidence and its users with the overt purpose of bringing them together and facilitating greater interaction (see (Canadian Health Services Research Foundation)).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kern="1200" dirty="0" smtClean="0">
              <a:solidFill>
                <a:schemeClr val="tx1"/>
              </a:solidFill>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latin typeface="Arial" charset="0"/>
                <a:ea typeface="+mn-ea"/>
                <a:cs typeface="+mn-cs"/>
              </a:rPr>
              <a:t>It also acknowledges the role of other stakeholders in this process and the wider system in which interactions between all of these actors take place.  There is a high level of interactivity between individuals, organisations and time within this system and the system itself is dynamic, interdependent and adaptive (Stewart and Oliver 2012: 234).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kern="1200" dirty="0" smtClean="0">
              <a:solidFill>
                <a:schemeClr val="tx1"/>
              </a:solidFill>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latin typeface="Arial" charset="0"/>
                <a:ea typeface="+mn-ea"/>
                <a:cs typeface="+mn-cs"/>
              </a:rPr>
              <a:t>This understanding of the evidence-to-use process also highlights the importance of studies on this process, what is referred to as ‘research on evidence production and use’.  Through such research, we can gain knowledge and understanding about the different components involved in the evidence-to-use process and the interactions between them.  This can contribute to a firm evidence base in which to inform future knowledge brokerage (see Gough et al 2011: 57).</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kern="1200" dirty="0" smtClean="0">
              <a:solidFill>
                <a:schemeClr val="tx1"/>
              </a:solidFill>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latin typeface="Arial" charset="0"/>
                <a:ea typeface="+mn-ea"/>
                <a:cs typeface="+mn-cs"/>
              </a:rPr>
              <a:t>In describing the different strategies that can be used to encourage evidence use within decision-making, there is an implicit distinction between those approaches focused on the production side and those addressed towards users.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kern="1200" dirty="0" smtClean="0">
              <a:solidFill>
                <a:schemeClr val="tx1"/>
              </a:solidFill>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latin typeface="Arial" charset="0"/>
                <a:ea typeface="+mn-ea"/>
                <a:cs typeface="+mn-cs"/>
              </a:rPr>
              <a:t>‘Push’ strategies are those focusing on producing, communicating or disseminating research evidence out to potential users and include activities such as publishing newsletters or producing research summaries or policy briefs.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kern="1200" dirty="0" smtClean="0">
              <a:solidFill>
                <a:schemeClr val="tx1"/>
              </a:solidFill>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latin typeface="Arial" charset="0"/>
                <a:ea typeface="+mn-ea"/>
                <a:cs typeface="+mn-cs"/>
              </a:rPr>
              <a:t>‘Pull’ strategies focus on encouraging demand for the uptake of research evidence by addressing the needs of potential users and on the organisational and political contexts that shape their use of evidence.  These strategies could include activities such as training policy-makers or practitioners in how to find, use or understand research evidence or the use of experts in decision-making.</a:t>
            </a:r>
            <a:endParaRPr lang="en-GB" dirty="0"/>
          </a:p>
        </p:txBody>
      </p:sp>
      <p:sp>
        <p:nvSpPr>
          <p:cNvPr id="4" name="Header Placeholder 3"/>
          <p:cNvSpPr>
            <a:spLocks noGrp="1"/>
          </p:cNvSpPr>
          <p:nvPr>
            <p:ph type="hdr" sz="quarter" idx="10"/>
          </p:nvPr>
        </p:nvSpPr>
        <p:spPr/>
        <p:txBody>
          <a:bodyPr/>
          <a:lstStyle/>
          <a:p>
            <a:pPr>
              <a:defRPr/>
            </a:pPr>
            <a:r>
              <a:rPr lang="en-GB" smtClean="0"/>
              <a:t>Introduction to systematic reviews and Meta analysis (Workshop 1)</a:t>
            </a:r>
            <a:endParaRPr lang="en-GB"/>
          </a:p>
        </p:txBody>
      </p:sp>
      <p:sp>
        <p:nvSpPr>
          <p:cNvPr id="5" name="Slide Number Placeholder 4"/>
          <p:cNvSpPr>
            <a:spLocks noGrp="1"/>
          </p:cNvSpPr>
          <p:nvPr>
            <p:ph type="sldNum" sz="quarter" idx="11"/>
          </p:nvPr>
        </p:nvSpPr>
        <p:spPr/>
        <p:txBody>
          <a:bodyPr/>
          <a:lstStyle/>
          <a:p>
            <a:pPr>
              <a:defRPr/>
            </a:pPr>
            <a:fld id="{678DF61F-5F73-46A6-B8AC-667906E3CDC6}" type="slidenum">
              <a:rPr lang="en-GB" smtClean="0"/>
              <a:pPr>
                <a:defRPr/>
              </a:pPr>
              <a:t>6</a:t>
            </a:fld>
            <a:endParaRPr lang="en-GB"/>
          </a:p>
        </p:txBody>
      </p:sp>
      <p:sp>
        <p:nvSpPr>
          <p:cNvPr id="6" name="Footer Placeholder 5"/>
          <p:cNvSpPr>
            <a:spLocks noGrp="1"/>
          </p:cNvSpPr>
          <p:nvPr>
            <p:ph type="ftr" sz="quarter" idx="12"/>
          </p:nvPr>
        </p:nvSpPr>
        <p:spPr/>
        <p:txBody>
          <a:bodyPr/>
          <a:lstStyle/>
          <a:p>
            <a:pPr>
              <a:defRPr/>
            </a:pPr>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GB" b="0" dirty="0" smtClean="0"/>
              <a:t>Overall, the EIPEE project found 269 examples of activities linking</a:t>
            </a:r>
            <a:r>
              <a:rPr lang="en-GB" b="0" baseline="0" dirty="0" smtClean="0"/>
              <a:t> research with policy-making across Europe.</a:t>
            </a:r>
          </a:p>
          <a:p>
            <a:pPr>
              <a:buFont typeface="Arial" pitchFamily="34" charset="0"/>
              <a:buChar char="•"/>
            </a:pPr>
            <a:endParaRPr lang="en-GB" b="0" baseline="0" dirty="0" smtClean="0"/>
          </a:p>
          <a:p>
            <a:pPr>
              <a:buFont typeface="Arial" pitchFamily="34" charset="0"/>
              <a:buChar char="•"/>
            </a:pPr>
            <a:r>
              <a:rPr lang="en-GB" b="0" baseline="0" dirty="0" smtClean="0"/>
              <a:t>Of this, we found </a:t>
            </a:r>
            <a:r>
              <a:rPr lang="en-GB" b="0" dirty="0" smtClean="0"/>
              <a:t>52 activities that were predominantly concerned with the use of evidence in policy-making.  </a:t>
            </a:r>
          </a:p>
          <a:p>
            <a:pPr>
              <a:buFont typeface="Arial" pitchFamily="34" charset="0"/>
              <a:buChar char="•"/>
            </a:pPr>
            <a:endParaRPr lang="en-GB" b="0" dirty="0" smtClean="0"/>
          </a:p>
          <a:p>
            <a:pPr>
              <a:buFont typeface="Arial" pitchFamily="34" charset="0"/>
              <a:buChar char="•"/>
            </a:pPr>
            <a:r>
              <a:rPr lang="en-GB" b="0" dirty="0" smtClean="0"/>
              <a:t>This equates to around 1/5 (19%) of the total (269) activities identified that linked research evidence with policy.  </a:t>
            </a:r>
          </a:p>
          <a:p>
            <a:pPr>
              <a:buFont typeface="Arial" pitchFamily="34" charset="0"/>
              <a:buChar char="•"/>
            </a:pPr>
            <a:endParaRPr lang="en-GB" b="0" dirty="0" smtClean="0"/>
          </a:p>
          <a:p>
            <a:pPr>
              <a:buFont typeface="Arial" pitchFamily="34" charset="0"/>
              <a:buChar char="•"/>
            </a:pPr>
            <a:r>
              <a:rPr lang="en-GB" b="0" dirty="0" smtClean="0"/>
              <a:t>Contrasts with 67% (181) activities predominantly concerned with the production and/or communication of research evidence.</a:t>
            </a:r>
          </a:p>
        </p:txBody>
      </p:sp>
      <p:sp>
        <p:nvSpPr>
          <p:cNvPr id="4" name="Slide Number Placeholder 3"/>
          <p:cNvSpPr>
            <a:spLocks noGrp="1"/>
          </p:cNvSpPr>
          <p:nvPr>
            <p:ph type="sldNum" sz="quarter" idx="10"/>
          </p:nvPr>
        </p:nvSpPr>
        <p:spPr/>
        <p:txBody>
          <a:bodyPr/>
          <a:lstStyle/>
          <a:p>
            <a:fld id="{31E47C52-D101-42D5-981A-D903BAB177C4}" type="slidenum">
              <a:rPr lang="en-GB" smtClean="0"/>
              <a:pPr/>
              <a:t>7</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606" y="4716464"/>
            <a:ext cx="5438464" cy="4467225"/>
          </a:xfrm>
          <a:prstGeom prst="rect">
            <a:avLst/>
          </a:prstGeom>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sz="1200" dirty="0" smtClean="0"/>
              <a:t>We classified the 269 activities into 27 different types</a:t>
            </a:r>
            <a:r>
              <a:rPr lang="en-GB" sz="1200" baseline="0" dirty="0" smtClean="0"/>
              <a:t>, which we then grouped into eight overarching categories.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200"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GB" sz="1200" dirty="0" smtClean="0"/>
              <a:t>These eight</a:t>
            </a:r>
            <a:r>
              <a:rPr lang="en-GB" sz="1200" baseline="0" dirty="0" smtClean="0"/>
              <a:t> categories are shown here.</a:t>
            </a:r>
          </a:p>
          <a:p>
            <a:pPr marL="228600" marR="0" indent="-228600" algn="l" defTabSz="914400" rtl="0" eaLnBrk="1" fontAlgn="base" latinLnBrk="0" hangingPunct="1">
              <a:lnSpc>
                <a:spcPct val="100000"/>
              </a:lnSpc>
              <a:spcBef>
                <a:spcPct val="30000"/>
              </a:spcBef>
              <a:spcAft>
                <a:spcPct val="0"/>
              </a:spcAft>
              <a:buClrTx/>
              <a:buSzTx/>
              <a:buFont typeface="+mj-lt"/>
              <a:buNone/>
              <a:tabLst/>
              <a:defRPr/>
            </a:pPr>
            <a:endParaRPr lang="en-GB" sz="1200" baseline="0" dirty="0" smtClean="0"/>
          </a:p>
          <a:p>
            <a:pPr marL="228600" marR="0" indent="-228600" algn="l" defTabSz="914400" rtl="0" eaLnBrk="1" fontAlgn="base" latinLnBrk="0" hangingPunct="1">
              <a:lnSpc>
                <a:spcPct val="100000"/>
              </a:lnSpc>
              <a:spcBef>
                <a:spcPct val="30000"/>
              </a:spcBef>
              <a:spcAft>
                <a:spcPct val="0"/>
              </a:spcAft>
              <a:buClrTx/>
              <a:buSzTx/>
              <a:buFont typeface="+mj-lt"/>
              <a:buAutoNum type="arabicPeriod"/>
              <a:tabLst/>
              <a:defRPr/>
            </a:pPr>
            <a:r>
              <a:rPr lang="en-GB" sz="1200" dirty="0" smtClean="0"/>
              <a:t>Advisory</a:t>
            </a:r>
          </a:p>
          <a:p>
            <a:r>
              <a:rPr lang="en-GB" sz="1200" kern="1200" dirty="0" smtClean="0">
                <a:solidFill>
                  <a:schemeClr val="tx1"/>
                </a:solidFill>
                <a:latin typeface="Arial" charset="0"/>
                <a:ea typeface="+mn-ea"/>
                <a:cs typeface="+mn-cs"/>
              </a:rPr>
              <a:t>	Advisory/monitoring groups/committees</a:t>
            </a:r>
            <a:endParaRPr lang="en-GB" sz="11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	Experts</a:t>
            </a:r>
            <a:endParaRPr lang="en-GB" sz="11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	External consultancy</a:t>
            </a:r>
          </a:p>
          <a:p>
            <a:endParaRPr lang="en-GB" sz="1200" dirty="0" smtClean="0"/>
          </a:p>
          <a:p>
            <a:pPr marL="228600" marR="0" indent="-228600" algn="l" defTabSz="914400" rtl="0" eaLnBrk="1" fontAlgn="base" latinLnBrk="0" hangingPunct="1">
              <a:lnSpc>
                <a:spcPct val="100000"/>
              </a:lnSpc>
              <a:spcBef>
                <a:spcPct val="30000"/>
              </a:spcBef>
              <a:spcAft>
                <a:spcPct val="0"/>
              </a:spcAft>
              <a:buClrTx/>
              <a:buSzTx/>
              <a:buFont typeface="+mj-lt"/>
              <a:buAutoNum type="arabicPeriod"/>
              <a:tabLst/>
              <a:defRPr/>
            </a:pPr>
            <a:r>
              <a:rPr lang="en-GB" sz="1200" dirty="0" smtClean="0"/>
              <a:t>Capacity building</a:t>
            </a:r>
          </a:p>
          <a:p>
            <a:pPr marL="228600" marR="0" indent="-228600" algn="l" defTabSz="914400" rtl="0" eaLnBrk="1" fontAlgn="base" latinLnBrk="0" hangingPunct="1">
              <a:lnSpc>
                <a:spcPct val="100000"/>
              </a:lnSpc>
              <a:spcBef>
                <a:spcPct val="30000"/>
              </a:spcBef>
              <a:spcAft>
                <a:spcPct val="0"/>
              </a:spcAft>
              <a:buClrTx/>
              <a:buSzTx/>
              <a:buFont typeface="+mj-lt"/>
              <a:buNone/>
              <a:tabLst/>
              <a:defRPr/>
            </a:pPr>
            <a:r>
              <a:rPr lang="en-GB" sz="1200" kern="1200" dirty="0" smtClean="0">
                <a:solidFill>
                  <a:schemeClr val="tx1"/>
                </a:solidFill>
                <a:latin typeface="Arial" charset="0"/>
                <a:ea typeface="+mn-ea"/>
                <a:cs typeface="+mn-cs"/>
              </a:rPr>
              <a:t>		Training</a:t>
            </a:r>
          </a:p>
          <a:p>
            <a:pPr marL="228600" marR="0" indent="-228600" algn="l" defTabSz="914400" rtl="0" eaLnBrk="1" fontAlgn="base" latinLnBrk="0" hangingPunct="1">
              <a:lnSpc>
                <a:spcPct val="100000"/>
              </a:lnSpc>
              <a:spcBef>
                <a:spcPct val="30000"/>
              </a:spcBef>
              <a:spcAft>
                <a:spcPct val="0"/>
              </a:spcAft>
              <a:buClrTx/>
              <a:buSzTx/>
              <a:buFont typeface="+mj-lt"/>
              <a:buNone/>
              <a:tabLst/>
              <a:defRPr/>
            </a:pPr>
            <a:endParaRPr lang="en-GB" sz="1200" dirty="0" smtClean="0"/>
          </a:p>
          <a:p>
            <a:pPr marL="228600" marR="0" indent="-228600" algn="l" defTabSz="914400" rtl="0" eaLnBrk="1" fontAlgn="base" latinLnBrk="0" hangingPunct="1">
              <a:lnSpc>
                <a:spcPct val="100000"/>
              </a:lnSpc>
              <a:spcBef>
                <a:spcPct val="30000"/>
              </a:spcBef>
              <a:spcAft>
                <a:spcPct val="0"/>
              </a:spcAft>
              <a:buClrTx/>
              <a:buSzTx/>
              <a:buFont typeface="+mj-lt"/>
              <a:buAutoNum type="arabicPeriod"/>
              <a:tabLst/>
              <a:defRPr/>
            </a:pPr>
            <a:r>
              <a:rPr lang="en-GB" sz="1200" dirty="0" smtClean="0"/>
              <a:t>Information services</a:t>
            </a:r>
          </a:p>
          <a:p>
            <a:r>
              <a:rPr lang="en-GB" sz="1200" kern="1200" dirty="0" smtClean="0">
                <a:solidFill>
                  <a:schemeClr val="tx1"/>
                </a:solidFill>
                <a:latin typeface="Arial" charset="0"/>
                <a:ea typeface="+mn-ea"/>
                <a:cs typeface="+mn-cs"/>
              </a:rPr>
              <a:t>	Bibliographic databases/libraries</a:t>
            </a:r>
          </a:p>
          <a:p>
            <a:r>
              <a:rPr lang="en-GB" sz="1200" kern="1200" dirty="0" smtClean="0">
                <a:solidFill>
                  <a:schemeClr val="tx1"/>
                </a:solidFill>
                <a:latin typeface="Arial" charset="0"/>
                <a:ea typeface="+mn-ea"/>
                <a:cs typeface="+mn-cs"/>
              </a:rPr>
              <a:t>	Other web-based information services</a:t>
            </a:r>
          </a:p>
          <a:p>
            <a:endParaRPr lang="en-GB" sz="1200" dirty="0" smtClean="0"/>
          </a:p>
          <a:p>
            <a:pPr marL="228600" marR="0" indent="-228600" algn="l" defTabSz="914400" rtl="0" eaLnBrk="1" fontAlgn="base" latinLnBrk="0" hangingPunct="1">
              <a:lnSpc>
                <a:spcPct val="100000"/>
              </a:lnSpc>
              <a:spcBef>
                <a:spcPct val="30000"/>
              </a:spcBef>
              <a:spcAft>
                <a:spcPct val="0"/>
              </a:spcAft>
              <a:buClrTx/>
              <a:buSzTx/>
              <a:buFont typeface="+mj-lt"/>
              <a:buAutoNum type="arabicPeriod"/>
              <a:tabLst/>
              <a:defRPr/>
            </a:pPr>
            <a:r>
              <a:rPr lang="en-GB" sz="1200" dirty="0" smtClean="0"/>
              <a:t>Interpersonal networks</a:t>
            </a:r>
            <a:r>
              <a:rPr lang="en-GB" sz="1200" baseline="0" dirty="0" smtClean="0"/>
              <a:t> and events</a:t>
            </a:r>
          </a:p>
          <a:p>
            <a:r>
              <a:rPr lang="en-GB" sz="1200" kern="1200" dirty="0" smtClean="0">
                <a:solidFill>
                  <a:schemeClr val="tx1"/>
                </a:solidFill>
                <a:latin typeface="Arial" charset="0"/>
                <a:ea typeface="+mn-ea"/>
                <a:cs typeface="+mn-cs"/>
              </a:rPr>
              <a:t>	Informal relationships</a:t>
            </a:r>
          </a:p>
          <a:p>
            <a:r>
              <a:rPr lang="en-GB" sz="1200" kern="1200" dirty="0" smtClean="0">
                <a:solidFill>
                  <a:schemeClr val="tx1"/>
                </a:solidFill>
                <a:latin typeface="Arial" charset="0"/>
                <a:ea typeface="+mn-ea"/>
                <a:cs typeface="+mn-cs"/>
              </a:rPr>
              <a:t>	Meetings (incl. seminars/conferences)</a:t>
            </a:r>
          </a:p>
          <a:p>
            <a:r>
              <a:rPr lang="en-GB" sz="1200" kern="1200" dirty="0" smtClean="0">
                <a:solidFill>
                  <a:schemeClr val="tx1"/>
                </a:solidFill>
                <a:latin typeface="Arial" charset="0"/>
                <a:ea typeface="+mn-ea"/>
                <a:cs typeface="+mn-cs"/>
              </a:rPr>
              <a:t>	Networks</a:t>
            </a:r>
          </a:p>
          <a:p>
            <a:endParaRPr lang="en-GB" sz="1200" baseline="0" dirty="0" smtClean="0"/>
          </a:p>
          <a:p>
            <a:pPr marL="228600" marR="0" indent="-228600" algn="l" defTabSz="914400" rtl="0" eaLnBrk="1" fontAlgn="base" latinLnBrk="0" hangingPunct="1">
              <a:lnSpc>
                <a:spcPct val="100000"/>
              </a:lnSpc>
              <a:spcBef>
                <a:spcPct val="30000"/>
              </a:spcBef>
              <a:spcAft>
                <a:spcPct val="0"/>
              </a:spcAft>
              <a:buClrTx/>
              <a:buSzTx/>
              <a:buFont typeface="+mj-lt"/>
              <a:buAutoNum type="arabicPeriod"/>
              <a:tabLst/>
              <a:defRPr/>
            </a:pPr>
            <a:r>
              <a:rPr lang="en-GB" sz="1200" baseline="0" dirty="0" smtClean="0"/>
              <a:t>Research outputs</a:t>
            </a:r>
          </a:p>
          <a:p>
            <a:r>
              <a:rPr lang="en-GB" sz="1200" kern="1200" dirty="0" smtClean="0">
                <a:solidFill>
                  <a:schemeClr val="tx1"/>
                </a:solidFill>
                <a:latin typeface="Arial" charset="0"/>
                <a:ea typeface="+mn-ea"/>
                <a:cs typeface="+mn-cs"/>
              </a:rPr>
              <a:t>Analytical reports</a:t>
            </a:r>
          </a:p>
          <a:p>
            <a:r>
              <a:rPr lang="en-GB" sz="1200" kern="1200" dirty="0" smtClean="0">
                <a:solidFill>
                  <a:schemeClr val="tx1"/>
                </a:solidFill>
                <a:latin typeface="Arial" charset="0"/>
                <a:ea typeface="+mn-ea"/>
                <a:cs typeface="+mn-cs"/>
              </a:rPr>
              <a:t>Newsletters</a:t>
            </a:r>
          </a:p>
          <a:p>
            <a:r>
              <a:rPr lang="en-GB" sz="1200" kern="1200" dirty="0" smtClean="0">
                <a:solidFill>
                  <a:schemeClr val="tx1"/>
                </a:solidFill>
                <a:latin typeface="Arial" charset="0"/>
                <a:ea typeface="+mn-ea"/>
                <a:cs typeface="+mn-cs"/>
              </a:rPr>
              <a:t>Specialist journals</a:t>
            </a:r>
          </a:p>
          <a:p>
            <a:r>
              <a:rPr lang="en-GB" sz="1200" kern="1200" dirty="0" smtClean="0">
                <a:solidFill>
                  <a:schemeClr val="tx1"/>
                </a:solidFill>
                <a:latin typeface="Arial" charset="0"/>
                <a:ea typeface="+mn-ea"/>
                <a:cs typeface="+mn-cs"/>
              </a:rPr>
              <a:t>Summary reports of research/policy briefs</a:t>
            </a:r>
            <a:endParaRPr lang="en-GB" sz="1200" baseline="0" dirty="0" smtClean="0"/>
          </a:p>
          <a:p>
            <a:pPr marL="228600" marR="0" indent="-228600" algn="l" defTabSz="914400" rtl="0" eaLnBrk="1" fontAlgn="base" latinLnBrk="0" hangingPunct="1">
              <a:lnSpc>
                <a:spcPct val="100000"/>
              </a:lnSpc>
              <a:spcBef>
                <a:spcPct val="30000"/>
              </a:spcBef>
              <a:spcAft>
                <a:spcPct val="0"/>
              </a:spcAft>
              <a:buClrTx/>
              <a:buSzTx/>
              <a:buFont typeface="+mj-lt"/>
              <a:buAutoNum type="arabicPeriod"/>
              <a:tabLst/>
              <a:defRPr/>
            </a:pPr>
            <a:r>
              <a:rPr lang="en-GB" sz="1200" baseline="0" dirty="0" smtClean="0"/>
              <a:t>Research and analysis</a:t>
            </a:r>
          </a:p>
          <a:p>
            <a:pPr marL="228600" marR="0" indent="-228600" algn="l" defTabSz="914400" rtl="0" eaLnBrk="1" fontAlgn="base" latinLnBrk="0" hangingPunct="1">
              <a:lnSpc>
                <a:spcPct val="100000"/>
              </a:lnSpc>
              <a:spcBef>
                <a:spcPct val="30000"/>
              </a:spcBef>
              <a:spcAft>
                <a:spcPct val="0"/>
              </a:spcAft>
              <a:buClrTx/>
              <a:buSzTx/>
              <a:buFont typeface="+mj-lt"/>
              <a:buAutoNum type="arabicPeriod"/>
              <a:tabLst/>
              <a:defRPr/>
            </a:pPr>
            <a:r>
              <a:rPr lang="en-GB" sz="1200" baseline="0" dirty="0" smtClean="0"/>
              <a:t>Staffing arrangements</a:t>
            </a:r>
          </a:p>
          <a:p>
            <a:pPr marL="228600" marR="0" indent="-228600" algn="l" defTabSz="914400" rtl="0" eaLnBrk="1" fontAlgn="base" latinLnBrk="0" hangingPunct="1">
              <a:lnSpc>
                <a:spcPct val="100000"/>
              </a:lnSpc>
              <a:spcBef>
                <a:spcPct val="30000"/>
              </a:spcBef>
              <a:spcAft>
                <a:spcPct val="0"/>
              </a:spcAft>
              <a:buClrTx/>
              <a:buSzTx/>
              <a:buFont typeface="+mj-lt"/>
              <a:buAutoNum type="arabicPeriod"/>
              <a:tabLst/>
              <a:defRPr/>
            </a:pPr>
            <a:r>
              <a:rPr lang="en-GB" sz="1200" baseline="0" dirty="0" smtClean="0"/>
              <a:t>Strategy, investment and development</a:t>
            </a:r>
            <a:endParaRPr lang="en-GB" sz="1200" dirty="0" smtClean="0"/>
          </a:p>
          <a:p>
            <a:endParaRPr lang="en-GB" dirty="0"/>
          </a:p>
        </p:txBody>
      </p:sp>
      <p:sp>
        <p:nvSpPr>
          <p:cNvPr id="4" name="Slide Number Placeholder 3"/>
          <p:cNvSpPr>
            <a:spLocks noGrp="1"/>
          </p:cNvSpPr>
          <p:nvPr>
            <p:ph type="sldNum" sz="quarter" idx="10"/>
          </p:nvPr>
        </p:nvSpPr>
        <p:spPr/>
        <p:txBody>
          <a:bodyPr/>
          <a:lstStyle/>
          <a:p>
            <a:pPr>
              <a:defRPr/>
            </a:pPr>
            <a:fld id="{4756DE6B-CFDF-443C-9BCC-594E3FF36E2B}" type="slidenum">
              <a:rPr lang="en-GB" smtClean="0"/>
              <a:pPr>
                <a:defRPr/>
              </a:pPr>
              <a:t>8</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GB" sz="1200" kern="1200" dirty="0" smtClean="0">
                <a:solidFill>
                  <a:schemeClr val="tx1"/>
                </a:solidFill>
                <a:latin typeface="Arial" charset="0"/>
                <a:ea typeface="+mn-ea"/>
                <a:cs typeface="+mn-cs"/>
              </a:rPr>
              <a:t>The biggest proportion of activities focused on the context of evidence use were those concerned with capacity building, which constituted nearly a third of all activities in this area.  This was followed by activities focused towards the staffing arrangements of users (such as those concerned with job roles) at 21%. </a:t>
            </a:r>
          </a:p>
          <a:p>
            <a:endParaRPr lang="en-GB" sz="1200" kern="1200" dirty="0" smtClean="0">
              <a:solidFill>
                <a:schemeClr val="tx1"/>
              </a:solidFill>
              <a:latin typeface="Arial" charset="0"/>
              <a:ea typeface="+mn-ea"/>
              <a:cs typeface="+mn-cs"/>
            </a:endParaRPr>
          </a:p>
          <a:p>
            <a:r>
              <a:rPr lang="en-GB" sz="1200" b="1" kern="1200" dirty="0" smtClean="0">
                <a:solidFill>
                  <a:schemeClr val="tx1"/>
                </a:solidFill>
                <a:latin typeface="Arial" charset="0"/>
                <a:ea typeface="+mn-ea"/>
                <a:cs typeface="+mn-cs"/>
              </a:rPr>
              <a:t>Advisory: </a:t>
            </a:r>
            <a:r>
              <a:rPr lang="en-GB" sz="1200" kern="1200" dirty="0" smtClean="0">
                <a:solidFill>
                  <a:schemeClr val="tx1"/>
                </a:solidFill>
                <a:latin typeface="Arial" charset="0"/>
                <a:ea typeface="+mn-ea"/>
                <a:cs typeface="+mn-cs"/>
              </a:rPr>
              <a:t>Within the overarching category of ‘Advisory’, the survey identified activities including ministries’ use of experts (particularly those from academic backgrounds).  The use of experts was identified both at an individual level (where individual ‘experts’ were brought in by ministries to advise them on research) and at a more collective level where panels of experts and other advisory type bodies were created in response to requests from policymakers.  Such activities incorporate the use of official bodies such as Commissions of Inquiry or Select Committees that use research to investigate and scrutinise specific issues.</a:t>
            </a:r>
          </a:p>
          <a:p>
            <a:r>
              <a:rPr lang="en-GB" sz="1200" kern="1200" dirty="0" smtClean="0">
                <a:solidFill>
                  <a:schemeClr val="tx1"/>
                </a:solidFill>
                <a:latin typeface="Arial" charset="0"/>
                <a:ea typeface="+mn-ea"/>
                <a:cs typeface="+mn-cs"/>
              </a:rPr>
              <a:t> </a:t>
            </a:r>
          </a:p>
          <a:p>
            <a:r>
              <a:rPr lang="en-GB" sz="1200" b="1" kern="1200" dirty="0" smtClean="0">
                <a:solidFill>
                  <a:schemeClr val="tx1"/>
                </a:solidFill>
                <a:latin typeface="Arial" charset="0"/>
                <a:ea typeface="+mn-ea"/>
                <a:cs typeface="+mn-cs"/>
              </a:rPr>
              <a:t>Research and analysis: </a:t>
            </a:r>
            <a:r>
              <a:rPr lang="en-GB" sz="1200" kern="1200" dirty="0" smtClean="0">
                <a:solidFill>
                  <a:schemeClr val="tx1"/>
                </a:solidFill>
                <a:latin typeface="Arial" charset="0"/>
                <a:ea typeface="+mn-ea"/>
                <a:cs typeface="+mn-cs"/>
              </a:rPr>
              <a:t>The types of ‘research and analysis’ activities that were found within the context of research use included research centres offering capacity building training for decision-makers; and ministries with internal analytical departments that actively sought and/or analysed/interpreted research evidence in order to inform decision-making.  Also identified were think tanks that typically focused on the development of practical policy-making solutions based on sound evidence, thus blurring the boundaries with policy-making.</a:t>
            </a:r>
          </a:p>
          <a:p>
            <a:r>
              <a:rPr lang="en-GB" sz="1200" kern="1200" dirty="0" smtClean="0">
                <a:solidFill>
                  <a:schemeClr val="tx1"/>
                </a:solidFill>
                <a:latin typeface="Arial" charset="0"/>
                <a:ea typeface="+mn-ea"/>
                <a:cs typeface="+mn-cs"/>
              </a:rPr>
              <a:t> </a:t>
            </a:r>
          </a:p>
          <a:p>
            <a:r>
              <a:rPr lang="en-GB" sz="1200" b="1" kern="1200" dirty="0" smtClean="0">
                <a:solidFill>
                  <a:schemeClr val="tx1"/>
                </a:solidFill>
                <a:latin typeface="Arial" charset="0"/>
                <a:ea typeface="+mn-ea"/>
                <a:cs typeface="+mn-cs"/>
              </a:rPr>
              <a:t>Interpersonal networks and events: </a:t>
            </a:r>
            <a:r>
              <a:rPr lang="en-GB" sz="1200" kern="1200" dirty="0" smtClean="0">
                <a:solidFill>
                  <a:schemeClr val="tx1"/>
                </a:solidFill>
                <a:latin typeface="Arial" charset="0"/>
                <a:ea typeface="+mn-ea"/>
                <a:cs typeface="+mn-cs"/>
              </a:rPr>
              <a:t>Within the category of ‘interpersonal networks and events’, the survey found the following examples.  First, networks that organised workshops and other training events (including bespoke training).  Second, breakfast meetings held by a group within a national parliament to bring together politicians and experts from academia and elsewhere to discuss particular issues.  Third, informal relationships between decision-makers and academics; and fourth, meetings organised by ministries to which key academics were invited.</a:t>
            </a:r>
          </a:p>
          <a:p>
            <a:r>
              <a:rPr lang="en-GB" sz="1200" kern="1200" dirty="0" smtClean="0">
                <a:solidFill>
                  <a:schemeClr val="tx1"/>
                </a:solidFill>
                <a:latin typeface="Arial" charset="0"/>
                <a:ea typeface="+mn-ea"/>
                <a:cs typeface="+mn-cs"/>
              </a:rPr>
              <a:t> </a:t>
            </a:r>
          </a:p>
          <a:p>
            <a:r>
              <a:rPr lang="en-GB" sz="1200" b="1" kern="1200" dirty="0" smtClean="0">
                <a:solidFill>
                  <a:schemeClr val="tx1"/>
                </a:solidFill>
                <a:latin typeface="Arial" charset="0"/>
                <a:ea typeface="+mn-ea"/>
                <a:cs typeface="+mn-cs"/>
              </a:rPr>
              <a:t>Capacity building: </a:t>
            </a:r>
            <a:r>
              <a:rPr lang="en-GB" sz="1200" kern="1200" dirty="0" smtClean="0">
                <a:solidFill>
                  <a:schemeClr val="tx1"/>
                </a:solidFill>
                <a:latin typeface="Arial" charset="0"/>
                <a:ea typeface="+mn-ea"/>
                <a:cs typeface="+mn-cs"/>
              </a:rPr>
              <a:t>Activities under this category comprised</a:t>
            </a:r>
            <a:r>
              <a:rPr lang="en-GB" sz="1200" b="1" kern="1200" dirty="0" smtClean="0">
                <a:solidFill>
                  <a:schemeClr val="tx1"/>
                </a:solidFill>
                <a:latin typeface="Arial" charset="0"/>
                <a:ea typeface="+mn-ea"/>
                <a:cs typeface="+mn-cs"/>
              </a:rPr>
              <a:t> </a:t>
            </a:r>
            <a:r>
              <a:rPr lang="en-GB" sz="1200" kern="1200" dirty="0" smtClean="0">
                <a:solidFill>
                  <a:schemeClr val="tx1"/>
                </a:solidFill>
                <a:latin typeface="Arial" charset="0"/>
                <a:ea typeface="+mn-ea"/>
                <a:cs typeface="+mn-cs"/>
              </a:rPr>
              <a:t>workshops, courses and other training events including professional development activities.  The latter emphasised the importance of ‘learning’ in enabling evidence informed decision-making.  Identified activities also comprised a ministry that set up a specific competency framework (and accompanying training module in evidence informed policy-making) which all staff was required to complete to build internal capacity and ensure that all staff had the necessary skills to find, use and interpret relevant research evidence.</a:t>
            </a:r>
          </a:p>
          <a:p>
            <a:r>
              <a:rPr lang="en-GB" sz="1200" kern="1200" dirty="0" smtClean="0">
                <a:solidFill>
                  <a:schemeClr val="tx1"/>
                </a:solidFill>
                <a:latin typeface="Arial" charset="0"/>
                <a:ea typeface="+mn-ea"/>
                <a:cs typeface="+mn-cs"/>
              </a:rPr>
              <a:t> </a:t>
            </a:r>
          </a:p>
          <a:p>
            <a:r>
              <a:rPr lang="en-GB" sz="1200" b="1" kern="1200" dirty="0" smtClean="0">
                <a:solidFill>
                  <a:schemeClr val="tx1"/>
                </a:solidFill>
                <a:latin typeface="Arial" charset="0"/>
                <a:ea typeface="+mn-ea"/>
                <a:cs typeface="+mn-cs"/>
              </a:rPr>
              <a:t>Staffing arrangements: </a:t>
            </a:r>
            <a:r>
              <a:rPr lang="en-GB" sz="1200" kern="1200" dirty="0" smtClean="0">
                <a:solidFill>
                  <a:schemeClr val="tx1"/>
                </a:solidFill>
                <a:latin typeface="Arial" charset="0"/>
                <a:ea typeface="+mn-ea"/>
                <a:cs typeface="+mn-cs"/>
              </a:rPr>
              <a:t>Within this category, examples of secondments were found in which researchers and/or policymakers were transferred from their regular organisation for temporary assignment elsewhere (i.e., researchers to government organisations and decision-makers to academic units).  These were used principally to facilitate the development of skills and knowledge exchange.  Also identified here were the recruitment of staff with experience (past or present) of academia and/or research into ministries; and the active support of ministry staff in acquiring research skills.</a:t>
            </a:r>
          </a:p>
          <a:p>
            <a:endParaRPr lang="en-GB" dirty="0"/>
          </a:p>
        </p:txBody>
      </p:sp>
      <p:sp>
        <p:nvSpPr>
          <p:cNvPr id="4" name="Slide Number Placeholder 3"/>
          <p:cNvSpPr>
            <a:spLocks noGrp="1"/>
          </p:cNvSpPr>
          <p:nvPr>
            <p:ph type="sldNum" sz="quarter" idx="10"/>
          </p:nvPr>
        </p:nvSpPr>
        <p:spPr/>
        <p:txBody>
          <a:bodyPr/>
          <a:lstStyle/>
          <a:p>
            <a:fld id="{31E47C52-D101-42D5-981A-D903BAB177C4}" type="slidenum">
              <a:rPr lang="en-GB" smtClean="0"/>
              <a:pPr/>
              <a:t>9</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sz="1200" kern="1200" dirty="0" smtClean="0">
                <a:solidFill>
                  <a:schemeClr val="tx1"/>
                </a:solidFill>
                <a:latin typeface="Arial" charset="0"/>
                <a:ea typeface="+mn-ea"/>
                <a:cs typeface="+mn-cs"/>
              </a:rPr>
              <a:t>Five different types of actors were responsible for setting up and ultimately controlling the continuance of these activities.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200" kern="1200" dirty="0" smtClean="0">
              <a:solidFill>
                <a:schemeClr val="tx1"/>
              </a:solidFill>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GB" sz="1200" kern="1200" dirty="0" smtClean="0">
                <a:solidFill>
                  <a:schemeClr val="tx1"/>
                </a:solidFill>
                <a:latin typeface="Arial" charset="0"/>
                <a:ea typeface="+mn-ea"/>
                <a:cs typeface="+mn-cs"/>
              </a:rPr>
              <a:t>This included: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200" kern="1200" dirty="0" smtClean="0">
              <a:solidFill>
                <a:schemeClr val="tx1"/>
              </a:solidFill>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GB" sz="1200" kern="1200" dirty="0" smtClean="0">
                <a:solidFill>
                  <a:schemeClr val="tx1"/>
                </a:solidFill>
                <a:latin typeface="Arial" charset="0"/>
                <a:ea typeface="+mn-ea"/>
                <a:cs typeface="+mn-cs"/>
              </a:rPr>
              <a:t>national governments or government-related organisations; </a:t>
            </a:r>
          </a:p>
          <a:p>
            <a:pPr marL="0" marR="0" indent="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GB" sz="1200" kern="1200" dirty="0" smtClean="0">
                <a:solidFill>
                  <a:schemeClr val="tx1"/>
                </a:solidFill>
                <a:latin typeface="Arial" charset="0"/>
                <a:ea typeface="+mn-ea"/>
                <a:cs typeface="+mn-cs"/>
              </a:rPr>
              <a:t>academic organisations/universities; </a:t>
            </a:r>
          </a:p>
          <a:p>
            <a:pPr marL="0" marR="0" indent="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GB" sz="1200" kern="1200" dirty="0" smtClean="0">
                <a:solidFill>
                  <a:schemeClr val="tx1"/>
                </a:solidFill>
                <a:latin typeface="Arial" charset="0"/>
                <a:ea typeface="+mn-ea"/>
                <a:cs typeface="+mn-cs"/>
              </a:rPr>
              <a:t>international government/government-related organisations; </a:t>
            </a:r>
          </a:p>
          <a:p>
            <a:pPr marL="0" marR="0" indent="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GB" sz="1200" kern="1200" dirty="0" smtClean="0">
                <a:solidFill>
                  <a:schemeClr val="tx1"/>
                </a:solidFill>
                <a:latin typeface="Arial" charset="0"/>
                <a:ea typeface="+mn-ea"/>
                <a:cs typeface="+mn-cs"/>
              </a:rPr>
              <a:t>research organisations that were neither university- or government-based; </a:t>
            </a:r>
          </a:p>
          <a:p>
            <a:pPr marL="0" marR="0" indent="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GB" sz="1200" kern="1200" dirty="0" smtClean="0">
                <a:solidFill>
                  <a:schemeClr val="tx1"/>
                </a:solidFill>
                <a:latin typeface="Arial" charset="0"/>
                <a:ea typeface="+mn-ea"/>
                <a:cs typeface="+mn-cs"/>
              </a:rPr>
              <a:t>Combination of these actors</a:t>
            </a:r>
          </a:p>
          <a:p>
            <a:endParaRPr lang="en-GB" dirty="0" smtClean="0"/>
          </a:p>
          <a:p>
            <a:pPr marL="0" marR="0" indent="0" algn="l" defTabSz="914400" rtl="0" eaLnBrk="1" fontAlgn="base" latinLnBrk="0" hangingPunct="1">
              <a:lnSpc>
                <a:spcPct val="100000"/>
              </a:lnSpc>
              <a:spcBef>
                <a:spcPct val="30000"/>
              </a:spcBef>
              <a:spcAft>
                <a:spcPct val="0"/>
              </a:spcAft>
              <a:buClrTx/>
              <a:buSzTx/>
              <a:buFontTx/>
              <a:buChar char="-"/>
              <a:tabLst/>
              <a:defRPr/>
            </a:pPr>
            <a:r>
              <a:rPr lang="en-GB" sz="1200" kern="1200" dirty="0" smtClean="0">
                <a:solidFill>
                  <a:schemeClr val="tx1"/>
                </a:solidFill>
                <a:latin typeface="Arial" charset="0"/>
                <a:ea typeface="+mn-ea"/>
                <a:cs typeface="+mn-cs"/>
              </a:rPr>
              <a:t>Overall, we found that national governments were</a:t>
            </a:r>
            <a:r>
              <a:rPr lang="en-GB" sz="1200" kern="1200" baseline="0" dirty="0" smtClean="0">
                <a:solidFill>
                  <a:schemeClr val="tx1"/>
                </a:solidFill>
                <a:latin typeface="Arial" charset="0"/>
                <a:ea typeface="+mn-ea"/>
                <a:cs typeface="+mn-cs"/>
              </a:rPr>
              <a:t> </a:t>
            </a:r>
            <a:r>
              <a:rPr lang="en-GB" sz="1200" kern="1200" dirty="0" smtClean="0">
                <a:solidFill>
                  <a:schemeClr val="tx1"/>
                </a:solidFill>
                <a:latin typeface="Arial" charset="0"/>
                <a:ea typeface="+mn-ea"/>
                <a:cs typeface="+mn-cs"/>
              </a:rPr>
              <a:t>responsible for setting up and ultimately controlling activities assisting policy-makers’ use of evidence,</a:t>
            </a:r>
            <a:r>
              <a:rPr lang="en-GB" sz="1200" kern="1200" baseline="0" dirty="0" smtClean="0">
                <a:solidFill>
                  <a:schemeClr val="tx1"/>
                </a:solidFill>
                <a:latin typeface="Arial" charset="0"/>
                <a:ea typeface="+mn-ea"/>
                <a:cs typeface="+mn-cs"/>
              </a:rPr>
              <a:t> </a:t>
            </a:r>
            <a:r>
              <a:rPr lang="en-GB" sz="1200" kern="1200" dirty="0" smtClean="0">
                <a:solidFill>
                  <a:schemeClr val="tx1"/>
                </a:solidFill>
                <a:latin typeface="Arial" charset="0"/>
                <a:ea typeface="+mn-ea"/>
                <a:cs typeface="+mn-cs"/>
              </a:rPr>
              <a:t>comprising nearly 70% of the total. </a:t>
            </a:r>
          </a:p>
          <a:p>
            <a:pPr marL="0" marR="0" indent="0" algn="l" defTabSz="914400" rtl="0" eaLnBrk="1" fontAlgn="base" latinLnBrk="0" hangingPunct="1">
              <a:lnSpc>
                <a:spcPct val="100000"/>
              </a:lnSpc>
              <a:spcBef>
                <a:spcPct val="30000"/>
              </a:spcBef>
              <a:spcAft>
                <a:spcPct val="0"/>
              </a:spcAft>
              <a:buClrTx/>
              <a:buSzTx/>
              <a:buFontTx/>
              <a:buChar char="-"/>
              <a:tabLst/>
              <a:defRPr/>
            </a:pPr>
            <a:endParaRPr lang="en-GB" sz="1200" kern="1200" dirty="0" smtClean="0">
              <a:solidFill>
                <a:schemeClr val="tx1"/>
              </a:solidFill>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Char char="-"/>
              <a:tabLst/>
              <a:defRPr/>
            </a:pPr>
            <a:r>
              <a:rPr lang="en-GB" sz="1200" kern="1200" dirty="0" smtClean="0">
                <a:solidFill>
                  <a:schemeClr val="tx1"/>
                </a:solidFill>
                <a:latin typeface="Arial" charset="0"/>
                <a:ea typeface="+mn-ea"/>
                <a:cs typeface="+mn-cs"/>
              </a:rPr>
              <a:t>International governments or government-related organisations were responsible for setting up 12% of activities, while academic organisations or universities set up 10%.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200" kern="1200" dirty="0" smtClean="0">
              <a:solidFill>
                <a:schemeClr val="tx1"/>
              </a:solidFill>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Char char="-"/>
              <a:tabLst/>
              <a:defRPr/>
            </a:pPr>
            <a:r>
              <a:rPr lang="en-GB" sz="1200" kern="1200" dirty="0" smtClean="0">
                <a:solidFill>
                  <a:schemeClr val="tx1"/>
                </a:solidFill>
                <a:latin typeface="Arial" charset="0"/>
                <a:ea typeface="+mn-ea"/>
                <a:cs typeface="+mn-cs"/>
              </a:rPr>
              <a:t>A further 10% were set up by a combination of actors while research organisations that were neither university- or government-based set up 6%.  </a:t>
            </a:r>
          </a:p>
          <a:p>
            <a:endParaRPr lang="en-GB" dirty="0"/>
          </a:p>
        </p:txBody>
      </p:sp>
      <p:sp>
        <p:nvSpPr>
          <p:cNvPr id="4" name="Slide Number Placeholder 3"/>
          <p:cNvSpPr>
            <a:spLocks noGrp="1"/>
          </p:cNvSpPr>
          <p:nvPr>
            <p:ph type="sldNum" sz="quarter" idx="10"/>
          </p:nvPr>
        </p:nvSpPr>
        <p:spPr/>
        <p:txBody>
          <a:bodyPr/>
          <a:lstStyle/>
          <a:p>
            <a:fld id="{31E47C52-D101-42D5-981A-D903BAB177C4}" type="slidenum">
              <a:rPr lang="en-GB" smtClean="0"/>
              <a:pPr/>
              <a:t>10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5.jpeg"/><Relationship Id="rId2" Type="http://schemas.openxmlformats.org/officeDocument/2006/relationships/slideMaster" Target="../slideMasters/slideMaster1.xml"/><Relationship Id="rId1" Type="http://schemas.openxmlformats.org/officeDocument/2006/relationships/themeOverride" Target="../theme/themeOverride1.xml"/><Relationship Id="rId6" Type="http://schemas.openxmlformats.org/officeDocument/2006/relationships/image" Target="../media/image4.jpeg"/><Relationship Id="rId5" Type="http://schemas.openxmlformats.org/officeDocument/2006/relationships/image" Target="../media/image1.pn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3" name="Picture 12" descr="Euro map p.jpg"/>
          <p:cNvPicPr>
            <a:picLocks noChangeAspect="1"/>
          </p:cNvPicPr>
          <p:nvPr userDrawn="1"/>
        </p:nvPicPr>
        <p:blipFill>
          <a:blip r:embed="rId3" cstate="print"/>
          <a:stretch>
            <a:fillRect/>
          </a:stretch>
        </p:blipFill>
        <p:spPr>
          <a:xfrm>
            <a:off x="6300082" y="2636912"/>
            <a:ext cx="2880430" cy="1919307"/>
          </a:xfrm>
          <a:prstGeom prst="rect">
            <a:avLst/>
          </a:prstGeom>
        </p:spPr>
      </p:pic>
      <p:pic>
        <p:nvPicPr>
          <p:cNvPr id="9" name="Picture 8" descr="EIPPEE arrows.jpg"/>
          <p:cNvPicPr>
            <a:picLocks noChangeAspect="1"/>
          </p:cNvPicPr>
          <p:nvPr userDrawn="1"/>
        </p:nvPicPr>
        <p:blipFill>
          <a:blip r:embed="rId4" cstate="print"/>
          <a:stretch>
            <a:fillRect/>
          </a:stretch>
        </p:blipFill>
        <p:spPr>
          <a:xfrm>
            <a:off x="0" y="1268760"/>
            <a:ext cx="8316416" cy="1480620"/>
          </a:xfrm>
          <a:prstGeom prst="rect">
            <a:avLst/>
          </a:prstGeom>
        </p:spPr>
      </p:pic>
      <p:sp>
        <p:nvSpPr>
          <p:cNvPr id="3085" name="Rectangle 13"/>
          <p:cNvSpPr>
            <a:spLocks noChangeArrowheads="1"/>
          </p:cNvSpPr>
          <p:nvPr userDrawn="1"/>
        </p:nvSpPr>
        <p:spPr bwMode="auto">
          <a:xfrm rot="21259857">
            <a:off x="-197327" y="4891048"/>
            <a:ext cx="9615581" cy="1733965"/>
          </a:xfrm>
          <a:prstGeom prst="rect">
            <a:avLst/>
          </a:prstGeom>
          <a:solidFill>
            <a:srgbClr val="6E1873"/>
          </a:solidFill>
          <a:ln w="9525">
            <a:noFill/>
            <a:miter lim="800000"/>
            <a:headEnd/>
            <a:tailEnd/>
          </a:ln>
          <a:effectLst/>
        </p:spPr>
        <p:txBody>
          <a:bodyPr wrap="none" anchor="ctr"/>
          <a:lstStyle/>
          <a:p>
            <a:endParaRPr lang="en-GB"/>
          </a:p>
        </p:txBody>
      </p:sp>
      <p:sp>
        <p:nvSpPr>
          <p:cNvPr id="3074" name="Rectangle 2"/>
          <p:cNvSpPr>
            <a:spLocks noGrp="1" noChangeArrowheads="1"/>
          </p:cNvSpPr>
          <p:nvPr>
            <p:ph type="ctrTitle" hasCustomPrompt="1"/>
          </p:nvPr>
        </p:nvSpPr>
        <p:spPr>
          <a:xfrm>
            <a:off x="395536" y="1700808"/>
            <a:ext cx="6049963" cy="576064"/>
          </a:xfrm>
        </p:spPr>
        <p:txBody>
          <a:bodyPr/>
          <a:lstStyle>
            <a:lvl1pPr>
              <a:defRPr sz="3600" b="1">
                <a:solidFill>
                  <a:schemeClr val="bg1"/>
                </a:solidFill>
              </a:defRPr>
            </a:lvl1pPr>
          </a:lstStyle>
          <a:p>
            <a:r>
              <a:rPr lang="en-GB" dirty="0" smtClean="0"/>
              <a:t>EIPPEE Conference 2012</a:t>
            </a:r>
            <a:endParaRPr lang="en-GB" dirty="0"/>
          </a:p>
        </p:txBody>
      </p:sp>
      <p:sp>
        <p:nvSpPr>
          <p:cNvPr id="3075" name="Rectangle 3"/>
          <p:cNvSpPr>
            <a:spLocks noGrp="1" noChangeArrowheads="1"/>
          </p:cNvSpPr>
          <p:nvPr>
            <p:ph type="subTitle" idx="1" hasCustomPrompt="1"/>
          </p:nvPr>
        </p:nvSpPr>
        <p:spPr>
          <a:xfrm rot="21290771">
            <a:off x="462829" y="5023593"/>
            <a:ext cx="7977396" cy="766762"/>
          </a:xfrm>
        </p:spPr>
        <p:txBody>
          <a:bodyPr/>
          <a:lstStyle>
            <a:lvl1pPr algn="ctr">
              <a:defRPr sz="2800" baseline="0">
                <a:solidFill>
                  <a:schemeClr val="bg1"/>
                </a:solidFill>
              </a:defRPr>
            </a:lvl1pPr>
          </a:lstStyle>
          <a:p>
            <a:r>
              <a:rPr lang="en-GB" dirty="0" smtClean="0"/>
              <a:t>Advancing the use of research </a:t>
            </a:r>
          </a:p>
          <a:p>
            <a:r>
              <a:rPr lang="en-GB" dirty="0" smtClean="0"/>
              <a:t>in education across Europe</a:t>
            </a:r>
          </a:p>
          <a:p>
            <a:r>
              <a:rPr lang="en-GB" dirty="0" smtClean="0"/>
              <a:t>9-10 May 2012</a:t>
            </a:r>
            <a:endParaRPr lang="en-GB" dirty="0"/>
          </a:p>
        </p:txBody>
      </p:sp>
      <p:pic>
        <p:nvPicPr>
          <p:cNvPr id="10" name="Picture 9" descr="EIPPEE logo.png"/>
          <p:cNvPicPr>
            <a:picLocks noChangeAspect="1"/>
          </p:cNvPicPr>
          <p:nvPr userDrawn="1"/>
        </p:nvPicPr>
        <p:blipFill>
          <a:blip r:embed="rId5" cstate="print"/>
          <a:stretch>
            <a:fillRect/>
          </a:stretch>
        </p:blipFill>
        <p:spPr>
          <a:xfrm>
            <a:off x="6372994" y="332656"/>
            <a:ext cx="2376264" cy="864096"/>
          </a:xfrm>
          <a:prstGeom prst="rect">
            <a:avLst/>
          </a:prstGeom>
        </p:spPr>
      </p:pic>
      <p:pic>
        <p:nvPicPr>
          <p:cNvPr id="12" name="Picture 11" descr="EAC_EU_4c_ENWEBSITE.jpg"/>
          <p:cNvPicPr>
            <a:picLocks noChangeAspect="1"/>
          </p:cNvPicPr>
          <p:nvPr userDrawn="1"/>
        </p:nvPicPr>
        <p:blipFill>
          <a:blip r:embed="rId6" cstate="print"/>
          <a:stretch>
            <a:fillRect/>
          </a:stretch>
        </p:blipFill>
        <p:spPr>
          <a:xfrm>
            <a:off x="7596336" y="6381328"/>
            <a:ext cx="1440160" cy="432048"/>
          </a:xfrm>
          <a:prstGeom prst="rect">
            <a:avLst/>
          </a:prstGeom>
        </p:spPr>
      </p:pic>
      <p:pic>
        <p:nvPicPr>
          <p:cNvPr id="15" name="Picture 14" descr="EIPPEE blue arrow.jpg"/>
          <p:cNvPicPr>
            <a:picLocks noChangeAspect="1"/>
          </p:cNvPicPr>
          <p:nvPr userDrawn="1"/>
        </p:nvPicPr>
        <p:blipFill>
          <a:blip r:embed="rId7" cstate="print"/>
          <a:stretch>
            <a:fillRect/>
          </a:stretch>
        </p:blipFill>
        <p:spPr>
          <a:xfrm>
            <a:off x="0" y="3284984"/>
            <a:ext cx="3275856" cy="1563773"/>
          </a:xfrm>
          <a:prstGeom prst="rect">
            <a:avLst/>
          </a:prstGeom>
        </p:spPr>
      </p:pic>
      <p:sp>
        <p:nvSpPr>
          <p:cNvPr id="16" name="TextBox 15"/>
          <p:cNvSpPr txBox="1"/>
          <p:nvPr userDrawn="1"/>
        </p:nvSpPr>
        <p:spPr>
          <a:xfrm rot="21176473">
            <a:off x="179512" y="3717032"/>
            <a:ext cx="1944216" cy="830997"/>
          </a:xfrm>
          <a:prstGeom prst="rect">
            <a:avLst/>
          </a:prstGeom>
          <a:noFill/>
        </p:spPr>
        <p:txBody>
          <a:bodyPr wrap="square" rtlCol="0">
            <a:spAutoFit/>
          </a:bodyPr>
          <a:lstStyle/>
          <a:p>
            <a:r>
              <a:rPr lang="en-GB" sz="1200" dirty="0" smtClean="0">
                <a:solidFill>
                  <a:schemeClr val="bg1"/>
                </a:solidFill>
              </a:rPr>
              <a:t>Hotel </a:t>
            </a:r>
            <a:r>
              <a:rPr lang="en-GB" sz="1200" dirty="0" err="1" smtClean="0">
                <a:solidFill>
                  <a:schemeClr val="bg1"/>
                </a:solidFill>
              </a:rPr>
              <a:t>Novotel</a:t>
            </a:r>
            <a:r>
              <a:rPr lang="en-GB" sz="1200" dirty="0" smtClean="0">
                <a:solidFill>
                  <a:schemeClr val="bg1"/>
                </a:solidFill>
              </a:rPr>
              <a:t> Accor</a:t>
            </a:r>
          </a:p>
          <a:p>
            <a:r>
              <a:rPr lang="en-GB" sz="1200" dirty="0" err="1" smtClean="0">
                <a:solidFill>
                  <a:schemeClr val="bg1"/>
                </a:solidFill>
              </a:rPr>
              <a:t>Calea</a:t>
            </a:r>
            <a:r>
              <a:rPr lang="en-GB" sz="1200" dirty="0" smtClean="0">
                <a:solidFill>
                  <a:schemeClr val="bg1"/>
                </a:solidFill>
              </a:rPr>
              <a:t> </a:t>
            </a:r>
            <a:r>
              <a:rPr lang="en-GB" sz="1200" dirty="0" err="1" smtClean="0">
                <a:solidFill>
                  <a:schemeClr val="bg1"/>
                </a:solidFill>
              </a:rPr>
              <a:t>Victoriei</a:t>
            </a:r>
            <a:r>
              <a:rPr lang="en-GB" sz="1200" dirty="0" smtClean="0">
                <a:solidFill>
                  <a:schemeClr val="bg1"/>
                </a:solidFill>
              </a:rPr>
              <a:t> 37 B Sector 1</a:t>
            </a:r>
          </a:p>
          <a:p>
            <a:r>
              <a:rPr lang="en-GB" sz="1200" dirty="0" smtClean="0">
                <a:solidFill>
                  <a:schemeClr val="bg1"/>
                </a:solidFill>
              </a:rPr>
              <a:t>Bucharest, Romania</a:t>
            </a:r>
            <a:endParaRPr lang="en-GB" sz="1200" dirty="0">
              <a:solidFill>
                <a:schemeClr val="bg1"/>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66725" y="1556792"/>
            <a:ext cx="8353425" cy="4740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p:txBody>
          <a:bodyPr/>
          <a:lstStyle>
            <a:lvl1pPr>
              <a:defRPr/>
            </a:lvl1pPr>
          </a:lstStyle>
          <a:p>
            <a:fld id="{0BC261FE-54FA-493A-9D23-E92564520679}"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4175" y="1628775"/>
            <a:ext cx="2087563" cy="4668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66725" y="1628775"/>
            <a:ext cx="6115050" cy="4668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p:txBody>
          <a:bodyPr/>
          <a:lstStyle>
            <a:lvl1pPr>
              <a:defRPr/>
            </a:lvl1pPr>
          </a:lstStyle>
          <a:p>
            <a:fld id="{4BE939F7-0F45-462B-A7D9-94112500A9AF}"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047" y="404664"/>
            <a:ext cx="8353425" cy="927100"/>
          </a:xfrm>
        </p:spPr>
        <p:txBody>
          <a:bodyPr/>
          <a:lstStyle>
            <a:lvl1pPr>
              <a:defRPr baseline="0">
                <a:solidFill>
                  <a:schemeClr val="tx1"/>
                </a:solidFill>
              </a:defRPr>
            </a:lvl1pPr>
          </a:lstStyle>
          <a:p>
            <a:r>
              <a:rPr lang="en-US" dirty="0" smtClean="0"/>
              <a:t>Click to edit Master title style</a:t>
            </a:r>
            <a:endParaRPr lang="en-GB" dirty="0"/>
          </a:p>
        </p:txBody>
      </p:sp>
      <p:sp>
        <p:nvSpPr>
          <p:cNvPr id="3" name="Content Placeholder 2"/>
          <p:cNvSpPr>
            <a:spLocks noGrp="1"/>
          </p:cNvSpPr>
          <p:nvPr>
            <p:ph idx="1"/>
          </p:nvPr>
        </p:nvSpPr>
        <p:spPr>
          <a:xfrm>
            <a:off x="466725" y="1556792"/>
            <a:ext cx="8353425" cy="474082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p:txBody>
          <a:bodyPr/>
          <a:lstStyle>
            <a:lvl1pPr>
              <a:defRPr/>
            </a:lvl1pPr>
          </a:lstStyle>
          <a:p>
            <a:fld id="{6E9BA952-6CC3-4104-8BAF-20F5751427D4}"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6A374F30-FFBB-46CF-AF81-E16425B41D7B}"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6725" y="1556792"/>
            <a:ext cx="4100513" cy="474082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788024" y="1556792"/>
            <a:ext cx="4100512" cy="466945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Slide Number Placeholder 4"/>
          <p:cNvSpPr>
            <a:spLocks noGrp="1"/>
          </p:cNvSpPr>
          <p:nvPr>
            <p:ph type="sldNum" sz="quarter" idx="10"/>
          </p:nvPr>
        </p:nvSpPr>
        <p:spPr/>
        <p:txBody>
          <a:bodyPr/>
          <a:lstStyle>
            <a:lvl1pPr>
              <a:defRPr/>
            </a:lvl1pPr>
          </a:lstStyle>
          <a:p>
            <a:fld id="{07709806-7392-4DEF-A245-204966A3B755}"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628799"/>
            <a:ext cx="4040188" cy="546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628800"/>
            <a:ext cx="4041775" cy="54607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sz="quarter" idx="10"/>
          </p:nvPr>
        </p:nvSpPr>
        <p:spPr/>
        <p:txBody>
          <a:bodyPr/>
          <a:lstStyle>
            <a:lvl1pPr>
              <a:defRPr/>
            </a:lvl1pPr>
          </a:lstStyle>
          <a:p>
            <a:fld id="{1F170BA9-EA3E-4C59-BA03-55F79523B074}"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F85BB884-68FB-45DB-A11B-E09A52CA283C}"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solidFill>
                  <a:schemeClr val="accent6"/>
                </a:solidFill>
              </a:defRPr>
            </a:lvl1pPr>
          </a:lstStyle>
          <a:p>
            <a:fld id="{5C3A578B-F2BF-44C1-B8F9-AA738B1E47B0}"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1700808"/>
            <a:ext cx="5111750" cy="44253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700808"/>
            <a:ext cx="3008313" cy="442535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D5C68403-AF98-4E34-A3E3-A428232DA2AB}"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1700807"/>
            <a:ext cx="5486400" cy="302676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0C03C331-7174-493E-8B5B-AF464426C6D6}"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8" name="Rectangle 14"/>
          <p:cNvSpPr>
            <a:spLocks noChangeArrowheads="1"/>
          </p:cNvSpPr>
          <p:nvPr userDrawn="1"/>
        </p:nvSpPr>
        <p:spPr bwMode="auto">
          <a:xfrm>
            <a:off x="0" y="0"/>
            <a:ext cx="9144000" cy="1557338"/>
          </a:xfrm>
          <a:prstGeom prst="rect">
            <a:avLst/>
          </a:prstGeom>
          <a:solidFill>
            <a:schemeClr val="bg1"/>
          </a:solidFill>
          <a:ln w="9525">
            <a:noFill/>
            <a:miter lim="800000"/>
            <a:headEnd/>
            <a:tailEnd/>
          </a:ln>
          <a:effectLst/>
        </p:spPr>
        <p:txBody>
          <a:bodyPr wrap="none" anchor="ctr"/>
          <a:lstStyle/>
          <a:p>
            <a:endParaRPr lang="en-GB"/>
          </a:p>
        </p:txBody>
      </p:sp>
      <p:sp>
        <p:nvSpPr>
          <p:cNvPr id="1034" name="Rectangle 10"/>
          <p:cNvSpPr>
            <a:spLocks noChangeArrowheads="1"/>
          </p:cNvSpPr>
          <p:nvPr userDrawn="1"/>
        </p:nvSpPr>
        <p:spPr bwMode="auto">
          <a:xfrm>
            <a:off x="0" y="0"/>
            <a:ext cx="9144000" cy="7101408"/>
          </a:xfrm>
          <a:prstGeom prst="rect">
            <a:avLst/>
          </a:prstGeom>
          <a:noFill/>
          <a:ln w="9525">
            <a:noFill/>
            <a:miter lim="800000"/>
            <a:headEnd/>
            <a:tailEnd/>
          </a:ln>
          <a:effectLst/>
        </p:spPr>
        <p:txBody>
          <a:bodyPr wrap="none" anchor="ctr"/>
          <a:lstStyle/>
          <a:p>
            <a:endParaRPr lang="en-GB"/>
          </a:p>
        </p:txBody>
      </p:sp>
      <p:sp>
        <p:nvSpPr>
          <p:cNvPr id="1026" name="Rectangle 2"/>
          <p:cNvSpPr>
            <a:spLocks noGrp="1" noChangeArrowheads="1"/>
          </p:cNvSpPr>
          <p:nvPr>
            <p:ph type="title"/>
          </p:nvPr>
        </p:nvSpPr>
        <p:spPr bwMode="auto">
          <a:xfrm>
            <a:off x="467047" y="404664"/>
            <a:ext cx="8353425" cy="9271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dirty="0" smtClean="0"/>
              <a:t>Click to edit Master title style</a:t>
            </a:r>
          </a:p>
        </p:txBody>
      </p:sp>
      <p:sp>
        <p:nvSpPr>
          <p:cNvPr id="1027" name="Rectangle 3"/>
          <p:cNvSpPr>
            <a:spLocks noGrp="1" noChangeArrowheads="1"/>
          </p:cNvSpPr>
          <p:nvPr>
            <p:ph type="body" idx="1"/>
          </p:nvPr>
        </p:nvSpPr>
        <p:spPr bwMode="auto">
          <a:xfrm>
            <a:off x="466725" y="1844824"/>
            <a:ext cx="8353425" cy="4452789"/>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1030" name="Rectangle 6"/>
          <p:cNvSpPr>
            <a:spLocks noGrp="1" noChangeArrowheads="1"/>
          </p:cNvSpPr>
          <p:nvPr>
            <p:ph type="sldNum" sz="quarter" idx="4"/>
          </p:nvPr>
        </p:nvSpPr>
        <p:spPr bwMode="auto">
          <a:xfrm>
            <a:off x="466725" y="6440488"/>
            <a:ext cx="296863" cy="2905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300">
                <a:solidFill>
                  <a:schemeClr val="accent6"/>
                </a:solidFill>
              </a:defRPr>
            </a:lvl1pPr>
          </a:lstStyle>
          <a:p>
            <a:fld id="{9690CB72-36E8-440E-9ED6-01CD3AA5DDDC}" type="slidenum">
              <a:rPr lang="en-GB" smtClean="0"/>
              <a:pPr/>
              <a:t>‹#›</a:t>
            </a:fld>
            <a:endParaRPr lang="en-GB" dirty="0"/>
          </a:p>
        </p:txBody>
      </p:sp>
      <p:pic>
        <p:nvPicPr>
          <p:cNvPr id="9" name="Picture 8" descr="EIPPEE logo.png"/>
          <p:cNvPicPr>
            <a:picLocks noChangeAspect="1"/>
          </p:cNvPicPr>
          <p:nvPr userDrawn="1"/>
        </p:nvPicPr>
        <p:blipFill>
          <a:blip r:embed="rId13" cstate="print"/>
          <a:stretch>
            <a:fillRect/>
          </a:stretch>
        </p:blipFill>
        <p:spPr>
          <a:xfrm>
            <a:off x="7668344" y="6309320"/>
            <a:ext cx="1332148" cy="48441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900" baseline="0">
          <a:solidFill>
            <a:schemeClr val="tx1"/>
          </a:solidFill>
          <a:latin typeface="+mj-lt"/>
          <a:ea typeface="+mj-ea"/>
          <a:cs typeface="+mj-cs"/>
        </a:defRPr>
      </a:lvl1pPr>
      <a:lvl2pPr algn="l" rtl="0" fontAlgn="base">
        <a:spcBef>
          <a:spcPct val="0"/>
        </a:spcBef>
        <a:spcAft>
          <a:spcPct val="0"/>
        </a:spcAft>
        <a:defRPr sz="3900">
          <a:solidFill>
            <a:srgbClr val="054692"/>
          </a:solidFill>
          <a:latin typeface="Arial" charset="0"/>
        </a:defRPr>
      </a:lvl2pPr>
      <a:lvl3pPr algn="l" rtl="0" fontAlgn="base">
        <a:spcBef>
          <a:spcPct val="0"/>
        </a:spcBef>
        <a:spcAft>
          <a:spcPct val="0"/>
        </a:spcAft>
        <a:defRPr sz="3900">
          <a:solidFill>
            <a:srgbClr val="054692"/>
          </a:solidFill>
          <a:latin typeface="Arial" charset="0"/>
        </a:defRPr>
      </a:lvl3pPr>
      <a:lvl4pPr algn="l" rtl="0" fontAlgn="base">
        <a:spcBef>
          <a:spcPct val="0"/>
        </a:spcBef>
        <a:spcAft>
          <a:spcPct val="0"/>
        </a:spcAft>
        <a:defRPr sz="3900">
          <a:solidFill>
            <a:srgbClr val="054692"/>
          </a:solidFill>
          <a:latin typeface="Arial" charset="0"/>
        </a:defRPr>
      </a:lvl4pPr>
      <a:lvl5pPr algn="l" rtl="0" fontAlgn="base">
        <a:spcBef>
          <a:spcPct val="0"/>
        </a:spcBef>
        <a:spcAft>
          <a:spcPct val="0"/>
        </a:spcAft>
        <a:defRPr sz="3900">
          <a:solidFill>
            <a:srgbClr val="054692"/>
          </a:solidFill>
          <a:latin typeface="Arial" charset="0"/>
        </a:defRPr>
      </a:lvl5pPr>
      <a:lvl6pPr marL="457200" algn="l" rtl="0" fontAlgn="base">
        <a:spcBef>
          <a:spcPct val="0"/>
        </a:spcBef>
        <a:spcAft>
          <a:spcPct val="0"/>
        </a:spcAft>
        <a:defRPr sz="3900">
          <a:solidFill>
            <a:srgbClr val="054692"/>
          </a:solidFill>
          <a:latin typeface="Arial" charset="0"/>
        </a:defRPr>
      </a:lvl6pPr>
      <a:lvl7pPr marL="914400" algn="l" rtl="0" fontAlgn="base">
        <a:spcBef>
          <a:spcPct val="0"/>
        </a:spcBef>
        <a:spcAft>
          <a:spcPct val="0"/>
        </a:spcAft>
        <a:defRPr sz="3900">
          <a:solidFill>
            <a:srgbClr val="054692"/>
          </a:solidFill>
          <a:latin typeface="Arial" charset="0"/>
        </a:defRPr>
      </a:lvl7pPr>
      <a:lvl8pPr marL="1371600" algn="l" rtl="0" fontAlgn="base">
        <a:spcBef>
          <a:spcPct val="0"/>
        </a:spcBef>
        <a:spcAft>
          <a:spcPct val="0"/>
        </a:spcAft>
        <a:defRPr sz="3900">
          <a:solidFill>
            <a:srgbClr val="054692"/>
          </a:solidFill>
          <a:latin typeface="Arial" charset="0"/>
        </a:defRPr>
      </a:lvl8pPr>
      <a:lvl9pPr marL="1828800" algn="l" rtl="0" fontAlgn="base">
        <a:spcBef>
          <a:spcPct val="0"/>
        </a:spcBef>
        <a:spcAft>
          <a:spcPct val="0"/>
        </a:spcAft>
        <a:defRPr sz="3900">
          <a:solidFill>
            <a:srgbClr val="054692"/>
          </a:solidFill>
          <a:latin typeface="Arial" charset="0"/>
        </a:defRPr>
      </a:lvl9pPr>
    </p:titleStyle>
    <p:bodyStyle>
      <a:lvl1pPr algn="l" rtl="0" fontAlgn="base">
        <a:spcBef>
          <a:spcPct val="20000"/>
        </a:spcBef>
        <a:spcAft>
          <a:spcPct val="0"/>
        </a:spcAft>
        <a:defRPr sz="2400" b="1">
          <a:solidFill>
            <a:schemeClr val="tx1"/>
          </a:solidFill>
          <a:latin typeface="+mn-lt"/>
          <a:ea typeface="+mn-ea"/>
          <a:cs typeface="+mn-cs"/>
        </a:defRPr>
      </a:lvl1pPr>
      <a:lvl2pPr marL="225425" indent="-223838" algn="l" rtl="0" fontAlgn="base">
        <a:spcBef>
          <a:spcPct val="20000"/>
        </a:spcBef>
        <a:spcAft>
          <a:spcPct val="0"/>
        </a:spcAft>
        <a:buChar char="•"/>
        <a:defRPr sz="2400">
          <a:solidFill>
            <a:schemeClr val="tx1"/>
          </a:solidFill>
          <a:latin typeface="+mn-lt"/>
        </a:defRPr>
      </a:lvl2pPr>
      <a:lvl3pPr marL="485775" indent="-258763" algn="l" rtl="0" fontAlgn="base">
        <a:spcBef>
          <a:spcPct val="20000"/>
        </a:spcBef>
        <a:spcAft>
          <a:spcPct val="0"/>
        </a:spcAft>
        <a:buFont typeface="Arial" charset="0"/>
        <a:buChar char="–"/>
        <a:defRPr sz="2400">
          <a:solidFill>
            <a:schemeClr val="tx1"/>
          </a:solidFill>
          <a:latin typeface="+mn-lt"/>
        </a:defRPr>
      </a:lvl3pPr>
      <a:lvl4pPr marL="746125" indent="-258763" algn="l" rtl="0" fontAlgn="base">
        <a:spcBef>
          <a:spcPct val="20000"/>
        </a:spcBef>
        <a:spcAft>
          <a:spcPct val="0"/>
        </a:spcAft>
        <a:buFont typeface="Wingdings" pitchFamily="2" charset="2"/>
        <a:buChar char="§"/>
        <a:defRPr sz="2400">
          <a:solidFill>
            <a:schemeClr val="tx1"/>
          </a:solidFill>
          <a:latin typeface="+mn-lt"/>
        </a:defRPr>
      </a:lvl4pPr>
      <a:lvl5pPr marL="958850" indent="-211138" algn="l" rtl="0" fontAlgn="base">
        <a:spcBef>
          <a:spcPct val="20000"/>
        </a:spcBef>
        <a:spcAft>
          <a:spcPct val="0"/>
        </a:spcAft>
        <a:buChar char="»"/>
        <a:defRPr sz="2400">
          <a:solidFill>
            <a:schemeClr val="tx1"/>
          </a:solidFill>
          <a:latin typeface="+mn-lt"/>
        </a:defRPr>
      </a:lvl5pPr>
      <a:lvl6pPr marL="1416050" indent="-211138" algn="l" rtl="0" fontAlgn="base">
        <a:spcBef>
          <a:spcPct val="20000"/>
        </a:spcBef>
        <a:spcAft>
          <a:spcPct val="0"/>
        </a:spcAft>
        <a:buChar char="»"/>
        <a:defRPr sz="2400">
          <a:solidFill>
            <a:schemeClr val="tx1"/>
          </a:solidFill>
          <a:latin typeface="+mn-lt"/>
        </a:defRPr>
      </a:lvl6pPr>
      <a:lvl7pPr marL="1873250" indent="-211138" algn="l" rtl="0" fontAlgn="base">
        <a:spcBef>
          <a:spcPct val="20000"/>
        </a:spcBef>
        <a:spcAft>
          <a:spcPct val="0"/>
        </a:spcAft>
        <a:buChar char="»"/>
        <a:defRPr sz="2400">
          <a:solidFill>
            <a:schemeClr val="tx1"/>
          </a:solidFill>
          <a:latin typeface="+mn-lt"/>
        </a:defRPr>
      </a:lvl7pPr>
      <a:lvl8pPr marL="2330450" indent="-211138" algn="l" rtl="0" fontAlgn="base">
        <a:spcBef>
          <a:spcPct val="20000"/>
        </a:spcBef>
        <a:spcAft>
          <a:spcPct val="0"/>
        </a:spcAft>
        <a:buChar char="»"/>
        <a:defRPr sz="2400">
          <a:solidFill>
            <a:schemeClr val="tx1"/>
          </a:solidFill>
          <a:latin typeface="+mn-lt"/>
        </a:defRPr>
      </a:lvl8pPr>
      <a:lvl9pPr marL="2787650" indent="-211138" algn="l" rtl="0" fontAlgn="base">
        <a:spcBef>
          <a:spcPct val="20000"/>
        </a:spcBef>
        <a:spcAft>
          <a:spcPct val="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5.wmf"/><Relationship Id="rId5" Type="http://schemas.openxmlformats.org/officeDocument/2006/relationships/image" Target="../media/image9.png"/><Relationship Id="rId10" Type="http://schemas.openxmlformats.org/officeDocument/2006/relationships/image" Target="../media/image14.wmf"/><Relationship Id="rId4" Type="http://schemas.openxmlformats.org/officeDocument/2006/relationships/image" Target="../media/image8.png"/><Relationship Id="rId9" Type="http://schemas.openxmlformats.org/officeDocument/2006/relationships/image" Target="../media/image13.wmf"/></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eippee.e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6" name="Rectangle 10"/>
          <p:cNvSpPr>
            <a:spLocks noChangeArrowheads="1"/>
          </p:cNvSpPr>
          <p:nvPr/>
        </p:nvSpPr>
        <p:spPr bwMode="auto">
          <a:xfrm>
            <a:off x="412750" y="412750"/>
            <a:ext cx="2411413" cy="1028700"/>
          </a:xfrm>
          <a:prstGeom prst="rect">
            <a:avLst/>
          </a:prstGeom>
          <a:noFill/>
          <a:ln w="9525">
            <a:noFill/>
            <a:miter lim="800000"/>
            <a:headEnd/>
            <a:tailEnd/>
          </a:ln>
          <a:effectLst/>
        </p:spPr>
        <p:txBody>
          <a:bodyPr wrap="none" lIns="72000" rIns="72000"/>
          <a:lstStyle/>
          <a:p>
            <a:r>
              <a:rPr lang="en-GB" sz="1600">
                <a:solidFill>
                  <a:schemeClr val="bg1"/>
                </a:solidFill>
              </a:rPr>
              <a:t>Sub-brand to go here</a:t>
            </a:r>
          </a:p>
        </p:txBody>
      </p:sp>
      <p:sp>
        <p:nvSpPr>
          <p:cNvPr id="6" name="Rectangle 2"/>
          <p:cNvSpPr txBox="1">
            <a:spLocks noChangeArrowheads="1"/>
          </p:cNvSpPr>
          <p:nvPr/>
        </p:nvSpPr>
        <p:spPr bwMode="auto">
          <a:xfrm>
            <a:off x="179512" y="1556792"/>
            <a:ext cx="6408712" cy="864096"/>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3600" b="1">
                <a:solidFill>
                  <a:schemeClr val="bg1"/>
                </a:solidFill>
              </a:defRPr>
            </a:lvl1pPr>
          </a:lstStyle>
          <a:p>
            <a:pPr lvl="0">
              <a:defRPr/>
            </a:pPr>
            <a:r>
              <a:rPr lang="en-GB" sz="3200" kern="0" dirty="0" smtClean="0">
                <a:latin typeface="+mj-lt"/>
                <a:ea typeface="+mj-ea"/>
                <a:cs typeface="+mj-cs"/>
              </a:rPr>
              <a:t>P</a:t>
            </a:r>
            <a:r>
              <a:rPr kumimoji="0" lang="en-GB" sz="3200" b="1" i="0" u="none" strike="noStrike" kern="0" cap="none" spc="0" normalizeH="0" baseline="0" noProof="0" dirty="0" err="1" smtClean="0">
                <a:ln>
                  <a:noFill/>
                </a:ln>
                <a:solidFill>
                  <a:schemeClr val="bg1"/>
                </a:solidFill>
                <a:effectLst/>
                <a:uLnTx/>
                <a:uFillTx/>
                <a:latin typeface="+mj-lt"/>
                <a:ea typeface="+mj-ea"/>
                <a:cs typeface="+mj-cs"/>
              </a:rPr>
              <a:t>ro</a:t>
            </a:r>
            <a:r>
              <a:rPr lang="en-GB" sz="3200" kern="0" dirty="0" smtClean="0">
                <a:latin typeface="+mj-lt"/>
                <a:ea typeface="+mj-ea"/>
                <a:cs typeface="+mj-cs"/>
              </a:rPr>
              <a:t> </a:t>
            </a:r>
            <a:r>
              <a:rPr kumimoji="0" lang="en-GB" sz="3200" b="1" i="0" u="none" strike="noStrike" kern="0" cap="none" spc="0" normalizeH="0" baseline="0" noProof="0" dirty="0" smtClean="0">
                <a:ln>
                  <a:noFill/>
                </a:ln>
                <a:solidFill>
                  <a:schemeClr val="bg1"/>
                </a:solidFill>
                <a:effectLst/>
                <a:uLnTx/>
                <a:uFillTx/>
                <a:latin typeface="+mj-lt"/>
                <a:ea typeface="+mj-ea"/>
                <a:cs typeface="+mj-cs"/>
              </a:rPr>
              <a:t>Global </a:t>
            </a:r>
            <a:r>
              <a:rPr lang="en-GB" sz="3200" kern="0" dirty="0" smtClean="0"/>
              <a:t>Science </a:t>
            </a:r>
            <a:r>
              <a:rPr kumimoji="0" lang="en-GB" sz="3200" b="1" i="0" u="none" strike="noStrike" kern="0" cap="none" spc="0" normalizeH="0" baseline="0" noProof="0" dirty="0" smtClean="0">
                <a:ln>
                  <a:noFill/>
                </a:ln>
                <a:solidFill>
                  <a:schemeClr val="bg1"/>
                </a:solidFill>
                <a:effectLst/>
                <a:uLnTx/>
                <a:uFillTx/>
                <a:latin typeface="+mj-lt"/>
                <a:ea typeface="+mj-ea"/>
                <a:cs typeface="+mj-cs"/>
              </a:rPr>
              <a:t>Association International symposium</a:t>
            </a:r>
            <a:endParaRPr kumimoji="0" lang="en-GB" sz="3200" b="1" i="0" u="none" strike="noStrike" kern="0" cap="none" spc="0" normalizeH="0" baseline="0" noProof="0" dirty="0">
              <a:ln>
                <a:noFill/>
              </a:ln>
              <a:solidFill>
                <a:schemeClr val="bg1"/>
              </a:solidFill>
              <a:effectLst/>
              <a:uLnTx/>
              <a:uFillTx/>
              <a:latin typeface="+mj-lt"/>
              <a:ea typeface="+mj-ea"/>
              <a:cs typeface="+mj-cs"/>
            </a:endParaRPr>
          </a:p>
        </p:txBody>
      </p:sp>
      <p:sp>
        <p:nvSpPr>
          <p:cNvPr id="8" name="Rectangle 3"/>
          <p:cNvSpPr>
            <a:spLocks noGrp="1" noChangeArrowheads="1"/>
          </p:cNvSpPr>
          <p:nvPr>
            <p:ph type="subTitle" idx="1"/>
          </p:nvPr>
        </p:nvSpPr>
        <p:spPr>
          <a:xfrm rot="21244721">
            <a:off x="485812" y="4918559"/>
            <a:ext cx="7977396" cy="766762"/>
          </a:xfrm>
        </p:spPr>
        <p:txBody>
          <a:bodyPr/>
          <a:lstStyle>
            <a:lvl1pPr algn="ctr">
              <a:defRPr sz="2800" baseline="0">
                <a:solidFill>
                  <a:schemeClr val="bg1"/>
                </a:solidFill>
              </a:defRPr>
            </a:lvl1pPr>
          </a:lstStyle>
          <a:p>
            <a:r>
              <a:rPr lang="en-GB" dirty="0" smtClean="0">
                <a:latin typeface="Arial Black" pitchFamily="34" charset="0"/>
              </a:rPr>
              <a:t>Advancing the use of socio-economic research in policy-making across Europe</a:t>
            </a:r>
          </a:p>
          <a:p>
            <a:r>
              <a:rPr lang="en-GB" sz="2400" dirty="0" smtClean="0"/>
              <a:t>Dr Caroline Kenny</a:t>
            </a:r>
            <a:endParaRPr lang="en-GB"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1BF0FAC4-D3CC-48EF-BC65-06CF87A5E3F6}" type="slidenum">
              <a:rPr lang="en-GB"/>
              <a:pPr/>
              <a:t>10</a:t>
            </a:fld>
            <a:endParaRPr lang="en-GB"/>
          </a:p>
        </p:txBody>
      </p:sp>
      <p:sp>
        <p:nvSpPr>
          <p:cNvPr id="31747" name="Rectangle 3"/>
          <p:cNvSpPr>
            <a:spLocks noGrp="1" noChangeArrowheads="1"/>
          </p:cNvSpPr>
          <p:nvPr>
            <p:ph type="body" idx="1"/>
          </p:nvPr>
        </p:nvSpPr>
        <p:spPr>
          <a:xfrm>
            <a:off x="466725" y="1628800"/>
            <a:ext cx="8353425" cy="4668813"/>
          </a:xfrm>
        </p:spPr>
        <p:txBody>
          <a:bodyPr/>
          <a:lstStyle/>
          <a:p>
            <a:pPr>
              <a:buFont typeface="Arial" pitchFamily="34" charset="0"/>
              <a:buChar char="•"/>
            </a:pPr>
            <a:endParaRPr lang="en-GB" b="0" dirty="0" smtClean="0"/>
          </a:p>
          <a:p>
            <a:pPr>
              <a:buFont typeface="Arial" pitchFamily="34" charset="0"/>
              <a:buChar char="•"/>
            </a:pPr>
            <a:r>
              <a:rPr lang="en-GB" b="0" dirty="0" smtClean="0"/>
              <a:t>National governments/government-related organisations</a:t>
            </a:r>
          </a:p>
          <a:p>
            <a:pPr>
              <a:buFont typeface="Arial" pitchFamily="34" charset="0"/>
              <a:buChar char="•"/>
            </a:pPr>
            <a:endParaRPr lang="en-GB" sz="1800" b="0" dirty="0" smtClean="0"/>
          </a:p>
          <a:p>
            <a:pPr>
              <a:buFont typeface="Arial" pitchFamily="34" charset="0"/>
              <a:buChar char="•"/>
            </a:pPr>
            <a:r>
              <a:rPr lang="en-GB" b="0" dirty="0" smtClean="0"/>
              <a:t>Academic organisations</a:t>
            </a:r>
          </a:p>
          <a:p>
            <a:pPr>
              <a:buFont typeface="Arial" pitchFamily="34" charset="0"/>
              <a:buChar char="•"/>
            </a:pPr>
            <a:endParaRPr lang="en-GB" sz="1800" b="0" dirty="0" smtClean="0"/>
          </a:p>
          <a:p>
            <a:pPr>
              <a:buFont typeface="Arial" pitchFamily="34" charset="0"/>
              <a:buChar char="•"/>
            </a:pPr>
            <a:r>
              <a:rPr lang="en-GB" b="0" dirty="0" smtClean="0"/>
              <a:t>International governments/government-related organisations</a:t>
            </a:r>
          </a:p>
          <a:p>
            <a:pPr>
              <a:buFont typeface="Arial" pitchFamily="34" charset="0"/>
              <a:buChar char="•"/>
            </a:pPr>
            <a:endParaRPr lang="en-GB" sz="1800" b="0" dirty="0" smtClean="0"/>
          </a:p>
          <a:p>
            <a:pPr>
              <a:buFont typeface="Arial" pitchFamily="34" charset="0"/>
              <a:buChar char="•"/>
            </a:pPr>
            <a:r>
              <a:rPr lang="en-GB" b="0" dirty="0" smtClean="0"/>
              <a:t>Research organisations not based in universities or governments</a:t>
            </a:r>
          </a:p>
          <a:p>
            <a:pPr>
              <a:buFont typeface="Arial" pitchFamily="34" charset="0"/>
              <a:buChar char="•"/>
            </a:pPr>
            <a:endParaRPr lang="en-GB" sz="1800" b="0" dirty="0" smtClean="0"/>
          </a:p>
          <a:p>
            <a:pPr>
              <a:buFont typeface="Arial" pitchFamily="34" charset="0"/>
              <a:buChar char="•"/>
            </a:pPr>
            <a:r>
              <a:rPr lang="en-GB" b="0" dirty="0" smtClean="0"/>
              <a:t>Mixed</a:t>
            </a:r>
            <a:endParaRPr lang="en-GB" dirty="0"/>
          </a:p>
        </p:txBody>
      </p:sp>
      <p:sp>
        <p:nvSpPr>
          <p:cNvPr id="8" name="Title 7"/>
          <p:cNvSpPr>
            <a:spLocks noGrp="1"/>
          </p:cNvSpPr>
          <p:nvPr>
            <p:ph type="title"/>
          </p:nvPr>
        </p:nvSpPr>
        <p:spPr>
          <a:xfrm>
            <a:off x="467047" y="404664"/>
            <a:ext cx="8281417" cy="927100"/>
          </a:xfrm>
        </p:spPr>
        <p:txBody>
          <a:bodyPr/>
          <a:lstStyle/>
          <a:p>
            <a:r>
              <a:rPr lang="en-GB" b="1" dirty="0" smtClean="0">
                <a:solidFill>
                  <a:schemeClr val="accent6"/>
                </a:solidFill>
              </a:rPr>
              <a:t>Type of actor setting up and managing activities</a:t>
            </a:r>
            <a:endParaRPr lang="en-GB" b="1" dirty="0">
              <a:solidFill>
                <a:schemeClr val="accent6"/>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b="1" dirty="0" smtClean="0">
                <a:solidFill>
                  <a:schemeClr val="accent6"/>
                </a:solidFill>
              </a:rPr>
              <a:t>Mechanisms to support research use</a:t>
            </a:r>
            <a:endParaRPr lang="en-US" b="1" dirty="0" smtClean="0">
              <a:solidFill>
                <a:schemeClr val="accent6"/>
              </a:solidFill>
            </a:endParaRPr>
          </a:p>
        </p:txBody>
      </p:sp>
      <p:pic>
        <p:nvPicPr>
          <p:cNvPr id="16387" name="Picture 4" descr="education2"/>
          <p:cNvPicPr>
            <a:picLocks noChangeAspect="1" noChangeArrowheads="1"/>
          </p:cNvPicPr>
          <p:nvPr/>
        </p:nvPicPr>
        <p:blipFill>
          <a:blip r:embed="rId3" cstate="print"/>
          <a:srcRect/>
          <a:stretch>
            <a:fillRect/>
          </a:stretch>
        </p:blipFill>
        <p:spPr bwMode="auto">
          <a:xfrm>
            <a:off x="683568" y="4149080"/>
            <a:ext cx="923925" cy="936625"/>
          </a:xfrm>
          <a:prstGeom prst="rect">
            <a:avLst/>
          </a:prstGeom>
          <a:noFill/>
          <a:ln w="9525">
            <a:noFill/>
            <a:miter lim="800000"/>
            <a:headEnd/>
            <a:tailEnd/>
          </a:ln>
        </p:spPr>
      </p:pic>
      <p:sp>
        <p:nvSpPr>
          <p:cNvPr id="16388" name="Text Box 5"/>
          <p:cNvSpPr txBox="1">
            <a:spLocks noChangeArrowheads="1"/>
          </p:cNvSpPr>
          <p:nvPr/>
        </p:nvSpPr>
        <p:spPr bwMode="auto">
          <a:xfrm>
            <a:off x="1403648" y="3933056"/>
            <a:ext cx="1367929" cy="369332"/>
          </a:xfrm>
          <a:prstGeom prst="rect">
            <a:avLst/>
          </a:prstGeom>
          <a:noFill/>
          <a:ln w="9525">
            <a:noFill/>
            <a:miter lim="800000"/>
            <a:headEnd/>
            <a:tailEnd/>
          </a:ln>
        </p:spPr>
        <p:txBody>
          <a:bodyPr wrap="square">
            <a:spAutoFit/>
          </a:bodyPr>
          <a:lstStyle/>
          <a:p>
            <a:r>
              <a:rPr lang="en-GB" dirty="0">
                <a:latin typeface="Verdana" pitchFamily="34" charset="0"/>
              </a:rPr>
              <a:t>Education</a:t>
            </a:r>
          </a:p>
        </p:txBody>
      </p:sp>
      <p:pic>
        <p:nvPicPr>
          <p:cNvPr id="16389" name="Picture 7" descr="social influence2"/>
          <p:cNvPicPr>
            <a:picLocks noChangeAspect="1" noChangeArrowheads="1"/>
          </p:cNvPicPr>
          <p:nvPr/>
        </p:nvPicPr>
        <p:blipFill>
          <a:blip r:embed="rId4" cstate="print"/>
          <a:srcRect/>
          <a:stretch>
            <a:fillRect/>
          </a:stretch>
        </p:blipFill>
        <p:spPr bwMode="auto">
          <a:xfrm>
            <a:off x="1835696" y="5085184"/>
            <a:ext cx="923925" cy="936625"/>
          </a:xfrm>
          <a:prstGeom prst="rect">
            <a:avLst/>
          </a:prstGeom>
          <a:noFill/>
          <a:ln w="9525">
            <a:noFill/>
            <a:miter lim="800000"/>
            <a:headEnd/>
            <a:tailEnd/>
          </a:ln>
        </p:spPr>
      </p:pic>
      <p:sp>
        <p:nvSpPr>
          <p:cNvPr id="16390" name="Text Box 8"/>
          <p:cNvSpPr txBox="1">
            <a:spLocks noChangeArrowheads="1"/>
          </p:cNvSpPr>
          <p:nvPr/>
        </p:nvSpPr>
        <p:spPr bwMode="auto">
          <a:xfrm>
            <a:off x="899592" y="5661248"/>
            <a:ext cx="1295549" cy="646331"/>
          </a:xfrm>
          <a:prstGeom prst="rect">
            <a:avLst/>
          </a:prstGeom>
          <a:noFill/>
          <a:ln w="9525">
            <a:noFill/>
            <a:miter lim="800000"/>
            <a:headEnd/>
            <a:tailEnd/>
          </a:ln>
        </p:spPr>
        <p:txBody>
          <a:bodyPr wrap="square">
            <a:spAutoFit/>
          </a:bodyPr>
          <a:lstStyle/>
          <a:p>
            <a:r>
              <a:rPr lang="en-GB" dirty="0">
                <a:latin typeface="Verdana" pitchFamily="34" charset="0"/>
              </a:rPr>
              <a:t>Social </a:t>
            </a:r>
          </a:p>
          <a:p>
            <a:r>
              <a:rPr lang="en-GB" dirty="0">
                <a:latin typeface="Verdana" pitchFamily="34" charset="0"/>
              </a:rPr>
              <a:t>influence</a:t>
            </a:r>
          </a:p>
        </p:txBody>
      </p:sp>
      <p:pic>
        <p:nvPicPr>
          <p:cNvPr id="16392" name="Picture 11" descr="dissemination1"/>
          <p:cNvPicPr>
            <a:picLocks noChangeAspect="1" noChangeArrowheads="1"/>
          </p:cNvPicPr>
          <p:nvPr/>
        </p:nvPicPr>
        <p:blipFill>
          <a:blip r:embed="rId5" cstate="print"/>
          <a:srcRect/>
          <a:stretch>
            <a:fillRect/>
          </a:stretch>
        </p:blipFill>
        <p:spPr bwMode="auto">
          <a:xfrm>
            <a:off x="323528" y="2636912"/>
            <a:ext cx="1012825" cy="1027113"/>
          </a:xfrm>
          <a:prstGeom prst="rect">
            <a:avLst/>
          </a:prstGeom>
          <a:noFill/>
          <a:ln w="9525">
            <a:noFill/>
            <a:miter lim="800000"/>
            <a:headEnd/>
            <a:tailEnd/>
          </a:ln>
        </p:spPr>
      </p:pic>
      <p:pic>
        <p:nvPicPr>
          <p:cNvPr id="16393" name="Picture 13" descr="collaboration 3"/>
          <p:cNvPicPr>
            <a:picLocks noChangeAspect="1" noChangeArrowheads="1"/>
          </p:cNvPicPr>
          <p:nvPr/>
        </p:nvPicPr>
        <p:blipFill>
          <a:blip r:embed="rId6" cstate="print"/>
          <a:srcRect/>
          <a:stretch>
            <a:fillRect/>
          </a:stretch>
        </p:blipFill>
        <p:spPr bwMode="auto">
          <a:xfrm>
            <a:off x="2915816" y="1412776"/>
            <a:ext cx="1036638" cy="1050925"/>
          </a:xfrm>
          <a:prstGeom prst="rect">
            <a:avLst/>
          </a:prstGeom>
          <a:noFill/>
          <a:ln w="9525">
            <a:noFill/>
            <a:miter lim="800000"/>
            <a:headEnd/>
            <a:tailEnd/>
          </a:ln>
        </p:spPr>
      </p:pic>
      <p:sp>
        <p:nvSpPr>
          <p:cNvPr id="16394" name="Text Box 14"/>
          <p:cNvSpPr txBox="1">
            <a:spLocks noChangeArrowheads="1"/>
          </p:cNvSpPr>
          <p:nvPr/>
        </p:nvSpPr>
        <p:spPr bwMode="auto">
          <a:xfrm>
            <a:off x="3923928" y="1556792"/>
            <a:ext cx="1800199" cy="646331"/>
          </a:xfrm>
          <a:prstGeom prst="rect">
            <a:avLst/>
          </a:prstGeom>
          <a:noFill/>
          <a:ln w="9525">
            <a:noFill/>
            <a:miter lim="800000"/>
            <a:headEnd/>
            <a:tailEnd/>
          </a:ln>
        </p:spPr>
        <p:txBody>
          <a:bodyPr wrap="square">
            <a:spAutoFit/>
          </a:bodyPr>
          <a:lstStyle/>
          <a:p>
            <a:r>
              <a:rPr lang="en-GB" dirty="0" smtClean="0">
                <a:latin typeface="Verdana" pitchFamily="34" charset="0"/>
              </a:rPr>
              <a:t>Interaction/ Collaboration</a:t>
            </a:r>
            <a:endParaRPr lang="en-GB" dirty="0">
              <a:latin typeface="Verdana" pitchFamily="34" charset="0"/>
            </a:endParaRPr>
          </a:p>
        </p:txBody>
      </p:sp>
      <p:pic>
        <p:nvPicPr>
          <p:cNvPr id="16395" name="Picture 16" descr="incentives"/>
          <p:cNvPicPr>
            <a:picLocks noChangeAspect="1" noChangeArrowheads="1"/>
          </p:cNvPicPr>
          <p:nvPr/>
        </p:nvPicPr>
        <p:blipFill>
          <a:blip r:embed="rId7" cstate="print"/>
          <a:srcRect/>
          <a:stretch>
            <a:fillRect/>
          </a:stretch>
        </p:blipFill>
        <p:spPr bwMode="auto">
          <a:xfrm>
            <a:off x="5868144" y="1916832"/>
            <a:ext cx="927100" cy="936625"/>
          </a:xfrm>
          <a:prstGeom prst="rect">
            <a:avLst/>
          </a:prstGeom>
          <a:noFill/>
          <a:ln w="9525">
            <a:noFill/>
            <a:miter lim="800000"/>
            <a:headEnd/>
            <a:tailEnd/>
          </a:ln>
        </p:spPr>
      </p:pic>
      <p:sp>
        <p:nvSpPr>
          <p:cNvPr id="16396" name="Text Box 17"/>
          <p:cNvSpPr txBox="1">
            <a:spLocks noChangeArrowheads="1"/>
          </p:cNvSpPr>
          <p:nvPr/>
        </p:nvSpPr>
        <p:spPr bwMode="auto">
          <a:xfrm>
            <a:off x="6516216" y="1988840"/>
            <a:ext cx="2232248" cy="646331"/>
          </a:xfrm>
          <a:prstGeom prst="rect">
            <a:avLst/>
          </a:prstGeom>
          <a:noFill/>
          <a:ln w="9525">
            <a:noFill/>
            <a:miter lim="800000"/>
            <a:headEnd/>
            <a:tailEnd/>
          </a:ln>
        </p:spPr>
        <p:txBody>
          <a:bodyPr wrap="square">
            <a:spAutoFit/>
          </a:bodyPr>
          <a:lstStyle/>
          <a:p>
            <a:r>
              <a:rPr lang="en-GB" dirty="0" smtClean="0">
                <a:latin typeface="Verdana" pitchFamily="34" charset="0"/>
              </a:rPr>
              <a:t>Incentives/</a:t>
            </a:r>
          </a:p>
          <a:p>
            <a:r>
              <a:rPr lang="en-GB" dirty="0" smtClean="0">
                <a:latin typeface="Verdana" pitchFamily="34" charset="0"/>
              </a:rPr>
              <a:t>Reinforcement</a:t>
            </a:r>
            <a:endParaRPr lang="en-GB" dirty="0">
              <a:latin typeface="Verdana" pitchFamily="34" charset="0"/>
            </a:endParaRPr>
          </a:p>
        </p:txBody>
      </p:sp>
      <p:pic>
        <p:nvPicPr>
          <p:cNvPr id="16399" name="Picture 22" descr="facilitation 4"/>
          <p:cNvPicPr>
            <a:picLocks noChangeAspect="1" noChangeArrowheads="1"/>
          </p:cNvPicPr>
          <p:nvPr/>
        </p:nvPicPr>
        <p:blipFill>
          <a:blip r:embed="rId8" cstate="print"/>
          <a:srcRect/>
          <a:stretch>
            <a:fillRect/>
          </a:stretch>
        </p:blipFill>
        <p:spPr bwMode="auto">
          <a:xfrm>
            <a:off x="7524328" y="3356992"/>
            <a:ext cx="1065213" cy="1079500"/>
          </a:xfrm>
          <a:prstGeom prst="rect">
            <a:avLst/>
          </a:prstGeom>
          <a:noFill/>
          <a:ln w="9525">
            <a:noFill/>
            <a:miter lim="800000"/>
            <a:headEnd/>
            <a:tailEnd/>
          </a:ln>
        </p:spPr>
      </p:pic>
      <p:sp>
        <p:nvSpPr>
          <p:cNvPr id="16400" name="Text Box 23"/>
          <p:cNvSpPr txBox="1">
            <a:spLocks noChangeArrowheads="1"/>
          </p:cNvSpPr>
          <p:nvPr/>
        </p:nvSpPr>
        <p:spPr bwMode="auto">
          <a:xfrm>
            <a:off x="6300192" y="3212976"/>
            <a:ext cx="1474571" cy="369332"/>
          </a:xfrm>
          <a:prstGeom prst="rect">
            <a:avLst/>
          </a:prstGeom>
          <a:noFill/>
          <a:ln w="9525">
            <a:noFill/>
            <a:miter lim="800000"/>
            <a:headEnd/>
            <a:tailEnd/>
          </a:ln>
        </p:spPr>
        <p:txBody>
          <a:bodyPr wrap="none">
            <a:spAutoFit/>
          </a:bodyPr>
          <a:lstStyle/>
          <a:p>
            <a:r>
              <a:rPr lang="en-GB" dirty="0" smtClean="0">
                <a:latin typeface="Verdana" pitchFamily="34" charset="0"/>
              </a:rPr>
              <a:t>Facilitation</a:t>
            </a:r>
            <a:endParaRPr lang="en-GB" dirty="0">
              <a:latin typeface="Verdana" pitchFamily="34" charset="0"/>
            </a:endParaRPr>
          </a:p>
        </p:txBody>
      </p:sp>
      <p:sp>
        <p:nvSpPr>
          <p:cNvPr id="21" name="TextBox 20"/>
          <p:cNvSpPr txBox="1"/>
          <p:nvPr/>
        </p:nvSpPr>
        <p:spPr>
          <a:xfrm>
            <a:off x="1259632" y="2996952"/>
            <a:ext cx="1639038" cy="369332"/>
          </a:xfrm>
          <a:prstGeom prst="rect">
            <a:avLst/>
          </a:prstGeom>
          <a:noFill/>
        </p:spPr>
        <p:txBody>
          <a:bodyPr wrap="none" rtlCol="0">
            <a:spAutoFit/>
          </a:bodyPr>
          <a:lstStyle/>
          <a:p>
            <a:r>
              <a:rPr lang="en-GB" dirty="0" smtClean="0">
                <a:latin typeface="Verdana" pitchFamily="34" charset="0"/>
                <a:ea typeface="Verdana" pitchFamily="34" charset="0"/>
                <a:cs typeface="Verdana" pitchFamily="34" charset="0"/>
              </a:rPr>
              <a:t>Accessibility</a:t>
            </a:r>
            <a:endParaRPr lang="en-GB" dirty="0">
              <a:latin typeface="Verdana" pitchFamily="34" charset="0"/>
              <a:ea typeface="Verdana" pitchFamily="34" charset="0"/>
              <a:cs typeface="Verdana" pitchFamily="34" charset="0"/>
            </a:endParaRPr>
          </a:p>
        </p:txBody>
      </p:sp>
      <p:pic>
        <p:nvPicPr>
          <p:cNvPr id="40963" name="Picture 3" descr="C:\Users\kcrssruc\AppData\Local\Microsoft\Windows\Temporary Internet Files\Content.IE5\LVOOAURV\MC900237453[1].wmf"/>
          <p:cNvPicPr>
            <a:picLocks noChangeAspect="1" noChangeArrowheads="1"/>
          </p:cNvPicPr>
          <p:nvPr/>
        </p:nvPicPr>
        <p:blipFill>
          <a:blip r:embed="rId9" cstate="print"/>
          <a:srcRect/>
          <a:stretch>
            <a:fillRect/>
          </a:stretch>
        </p:blipFill>
        <p:spPr bwMode="auto">
          <a:xfrm>
            <a:off x="6156176" y="4509120"/>
            <a:ext cx="1171709" cy="859002"/>
          </a:xfrm>
          <a:prstGeom prst="rect">
            <a:avLst/>
          </a:prstGeom>
          <a:noFill/>
        </p:spPr>
      </p:pic>
      <p:sp>
        <p:nvSpPr>
          <p:cNvPr id="23" name="TextBox 22"/>
          <p:cNvSpPr txBox="1"/>
          <p:nvPr/>
        </p:nvSpPr>
        <p:spPr>
          <a:xfrm>
            <a:off x="7308304" y="4869160"/>
            <a:ext cx="1398781" cy="369332"/>
          </a:xfrm>
          <a:prstGeom prst="rect">
            <a:avLst/>
          </a:prstGeom>
          <a:noFill/>
        </p:spPr>
        <p:txBody>
          <a:bodyPr wrap="none" rtlCol="0">
            <a:spAutoFit/>
          </a:bodyPr>
          <a:lstStyle/>
          <a:p>
            <a:r>
              <a:rPr lang="en-GB" dirty="0" smtClean="0">
                <a:latin typeface="Verdana" pitchFamily="34" charset="0"/>
              </a:rPr>
              <a:t>Relevance</a:t>
            </a:r>
            <a:endParaRPr lang="en-GB" dirty="0">
              <a:latin typeface="Verdana" pitchFamily="34" charset="0"/>
            </a:endParaRPr>
          </a:p>
        </p:txBody>
      </p:sp>
      <p:pic>
        <p:nvPicPr>
          <p:cNvPr id="40965" name="Picture 5" descr="C:\Users\kcrssruc\AppData\Local\Microsoft\Windows\Temporary Internet Files\Content.IE5\14QR8GHW\MC900185555[1].wmf"/>
          <p:cNvPicPr>
            <a:picLocks noChangeAspect="1" noChangeArrowheads="1"/>
          </p:cNvPicPr>
          <p:nvPr/>
        </p:nvPicPr>
        <p:blipFill>
          <a:blip r:embed="rId10" cstate="print"/>
          <a:srcRect/>
          <a:stretch>
            <a:fillRect/>
          </a:stretch>
        </p:blipFill>
        <p:spPr bwMode="auto">
          <a:xfrm>
            <a:off x="3779912" y="5301208"/>
            <a:ext cx="694028" cy="1225943"/>
          </a:xfrm>
          <a:prstGeom prst="rect">
            <a:avLst/>
          </a:prstGeom>
          <a:noFill/>
        </p:spPr>
      </p:pic>
      <p:sp>
        <p:nvSpPr>
          <p:cNvPr id="26" name="TextBox 25"/>
          <p:cNvSpPr txBox="1"/>
          <p:nvPr/>
        </p:nvSpPr>
        <p:spPr>
          <a:xfrm>
            <a:off x="4499992" y="5805264"/>
            <a:ext cx="2425664" cy="369332"/>
          </a:xfrm>
          <a:prstGeom prst="rect">
            <a:avLst/>
          </a:prstGeom>
          <a:noFill/>
        </p:spPr>
        <p:txBody>
          <a:bodyPr wrap="none" rtlCol="0">
            <a:spAutoFit/>
          </a:bodyPr>
          <a:lstStyle/>
          <a:p>
            <a:r>
              <a:rPr lang="en-GB" dirty="0" smtClean="0"/>
              <a:t>Seek and/or interpret</a:t>
            </a:r>
            <a:endParaRPr lang="en-GB" dirty="0"/>
          </a:p>
        </p:txBody>
      </p:sp>
      <p:pic>
        <p:nvPicPr>
          <p:cNvPr id="40966" name="Picture 6" descr="C:\Users\kcrssruc\AppData\Local\Microsoft\Windows\Temporary Internet Files\Content.IE5\R4KAXJUD\MC900199233[1].wmf"/>
          <p:cNvPicPr>
            <a:picLocks noChangeAspect="1" noChangeArrowheads="1"/>
          </p:cNvPicPr>
          <p:nvPr/>
        </p:nvPicPr>
        <p:blipFill>
          <a:blip r:embed="rId11" cstate="print"/>
          <a:srcRect/>
          <a:stretch>
            <a:fillRect/>
          </a:stretch>
        </p:blipFill>
        <p:spPr bwMode="auto">
          <a:xfrm>
            <a:off x="3203848" y="3284984"/>
            <a:ext cx="1367993" cy="1086407"/>
          </a:xfrm>
          <a:prstGeom prst="rect">
            <a:avLst/>
          </a:prstGeom>
          <a:noFill/>
        </p:spPr>
      </p:pic>
      <p:sp>
        <p:nvSpPr>
          <p:cNvPr id="28" name="TextBox 27"/>
          <p:cNvSpPr txBox="1"/>
          <p:nvPr/>
        </p:nvSpPr>
        <p:spPr>
          <a:xfrm>
            <a:off x="4427984" y="3789040"/>
            <a:ext cx="1627369" cy="369332"/>
          </a:xfrm>
          <a:prstGeom prst="rect">
            <a:avLst/>
          </a:prstGeom>
          <a:noFill/>
        </p:spPr>
        <p:txBody>
          <a:bodyPr wrap="none" rtlCol="0">
            <a:spAutoFit/>
          </a:bodyPr>
          <a:lstStyle/>
          <a:p>
            <a:r>
              <a:rPr lang="en-GB" dirty="0" smtClean="0"/>
              <a:t>System focus</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392"/>
                                        </p:tgtEl>
                                        <p:attrNameLst>
                                          <p:attrName>style.visibility</p:attrName>
                                        </p:attrNameLst>
                                      </p:cBhvr>
                                      <p:to>
                                        <p:strVal val="visible"/>
                                      </p:to>
                                    </p:set>
                                    <p:anim calcmode="lin" valueType="num">
                                      <p:cBhvr additive="base">
                                        <p:cTn id="7" dur="500" fill="hold"/>
                                        <p:tgtEl>
                                          <p:spTgt spid="16392"/>
                                        </p:tgtEl>
                                        <p:attrNameLst>
                                          <p:attrName>ppt_x</p:attrName>
                                        </p:attrNameLst>
                                      </p:cBhvr>
                                      <p:tavLst>
                                        <p:tav tm="0">
                                          <p:val>
                                            <p:strVal val="#ppt_x"/>
                                          </p:val>
                                        </p:tav>
                                        <p:tav tm="100000">
                                          <p:val>
                                            <p:strVal val="#ppt_x"/>
                                          </p:val>
                                        </p:tav>
                                      </p:tavLst>
                                    </p:anim>
                                    <p:anim calcmode="lin" valueType="num">
                                      <p:cBhvr additive="base">
                                        <p:cTn id="8" dur="500" fill="hold"/>
                                        <p:tgtEl>
                                          <p:spTgt spid="1639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additive="base">
                                        <p:cTn id="11" dur="500" fill="hold"/>
                                        <p:tgtEl>
                                          <p:spTgt spid="21"/>
                                        </p:tgtEl>
                                        <p:attrNameLst>
                                          <p:attrName>ppt_x</p:attrName>
                                        </p:attrNameLst>
                                      </p:cBhvr>
                                      <p:tavLst>
                                        <p:tav tm="0">
                                          <p:val>
                                            <p:strVal val="#ppt_x"/>
                                          </p:val>
                                        </p:tav>
                                        <p:tav tm="100000">
                                          <p:val>
                                            <p:strVal val="#ppt_x"/>
                                          </p:val>
                                        </p:tav>
                                      </p:tavLst>
                                    </p:anim>
                                    <p:anim calcmode="lin" valueType="num">
                                      <p:cBhvr additive="base">
                                        <p:cTn id="1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40963"/>
                                        </p:tgtEl>
                                        <p:attrNameLst>
                                          <p:attrName>style.visibility</p:attrName>
                                        </p:attrNameLst>
                                      </p:cBhvr>
                                      <p:to>
                                        <p:strVal val="visible"/>
                                      </p:to>
                                    </p:set>
                                    <p:animEffect transition="in" filter="diamond(in)">
                                      <p:cBhvr>
                                        <p:cTn id="17" dur="2000"/>
                                        <p:tgtEl>
                                          <p:spTgt spid="40963"/>
                                        </p:tgtEl>
                                      </p:cBhvr>
                                    </p:animEffect>
                                  </p:childTnLst>
                                </p:cTn>
                              </p:par>
                              <p:par>
                                <p:cTn id="18" presetID="8" presetClass="entr" presetSubtype="16" fill="hold" grpId="0" nodeType="with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diamond(in)">
                                      <p:cBhvr>
                                        <p:cTn id="20" dur="2000"/>
                                        <p:tgtEl>
                                          <p:spTgt spid="23"/>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16388"/>
                                        </p:tgtEl>
                                        <p:attrNameLst>
                                          <p:attrName>style.visibility</p:attrName>
                                        </p:attrNameLst>
                                      </p:cBhvr>
                                      <p:to>
                                        <p:strVal val="visible"/>
                                      </p:to>
                                    </p:set>
                                    <p:animEffect transition="in" filter="box(in)">
                                      <p:cBhvr>
                                        <p:cTn id="25" dur="500"/>
                                        <p:tgtEl>
                                          <p:spTgt spid="16388"/>
                                        </p:tgtEl>
                                      </p:cBhvr>
                                    </p:animEffect>
                                  </p:childTnLst>
                                </p:cTn>
                              </p:par>
                              <p:par>
                                <p:cTn id="26" presetID="4" presetClass="entr" presetSubtype="16" fill="hold" nodeType="withEffect">
                                  <p:stCondLst>
                                    <p:cond delay="0"/>
                                  </p:stCondLst>
                                  <p:childTnLst>
                                    <p:set>
                                      <p:cBhvr>
                                        <p:cTn id="27" dur="1" fill="hold">
                                          <p:stCondLst>
                                            <p:cond delay="0"/>
                                          </p:stCondLst>
                                        </p:cTn>
                                        <p:tgtEl>
                                          <p:spTgt spid="16387"/>
                                        </p:tgtEl>
                                        <p:attrNameLst>
                                          <p:attrName>style.visibility</p:attrName>
                                        </p:attrNameLst>
                                      </p:cBhvr>
                                      <p:to>
                                        <p:strVal val="visible"/>
                                      </p:to>
                                    </p:set>
                                    <p:animEffect transition="in" filter="box(in)">
                                      <p:cBhvr>
                                        <p:cTn id="28" dur="500"/>
                                        <p:tgtEl>
                                          <p:spTgt spid="16387"/>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16396"/>
                                        </p:tgtEl>
                                        <p:attrNameLst>
                                          <p:attrName>style.visibility</p:attrName>
                                        </p:attrNameLst>
                                      </p:cBhvr>
                                      <p:to>
                                        <p:strVal val="visible"/>
                                      </p:to>
                                    </p:set>
                                    <p:animEffect transition="in" filter="checkerboard(across)">
                                      <p:cBhvr>
                                        <p:cTn id="33" dur="500"/>
                                        <p:tgtEl>
                                          <p:spTgt spid="16396"/>
                                        </p:tgtEl>
                                      </p:cBhvr>
                                    </p:animEffect>
                                  </p:childTnLst>
                                </p:cTn>
                              </p:par>
                              <p:par>
                                <p:cTn id="34" presetID="5" presetClass="entr" presetSubtype="10" fill="hold" nodeType="withEffect">
                                  <p:stCondLst>
                                    <p:cond delay="0"/>
                                  </p:stCondLst>
                                  <p:childTnLst>
                                    <p:set>
                                      <p:cBhvr>
                                        <p:cTn id="35" dur="1" fill="hold">
                                          <p:stCondLst>
                                            <p:cond delay="0"/>
                                          </p:stCondLst>
                                        </p:cTn>
                                        <p:tgtEl>
                                          <p:spTgt spid="16395"/>
                                        </p:tgtEl>
                                        <p:attrNameLst>
                                          <p:attrName>style.visibility</p:attrName>
                                        </p:attrNameLst>
                                      </p:cBhvr>
                                      <p:to>
                                        <p:strVal val="visible"/>
                                      </p:to>
                                    </p:set>
                                    <p:animEffect transition="in" filter="checkerboard(across)">
                                      <p:cBhvr>
                                        <p:cTn id="36" dur="500"/>
                                        <p:tgtEl>
                                          <p:spTgt spid="16395"/>
                                        </p:tgtEl>
                                      </p:cBhvr>
                                    </p:animEffect>
                                  </p:childTnLst>
                                </p:cTn>
                              </p:par>
                            </p:childTnLst>
                          </p:cTn>
                        </p:par>
                      </p:childTnLst>
                    </p:cTn>
                  </p:par>
                  <p:par>
                    <p:cTn id="37" fill="hold">
                      <p:stCondLst>
                        <p:cond delay="indefinite"/>
                      </p:stCondLst>
                      <p:childTnLst>
                        <p:par>
                          <p:cTn id="38" fill="hold">
                            <p:stCondLst>
                              <p:cond delay="0"/>
                            </p:stCondLst>
                            <p:childTnLst>
                              <p:par>
                                <p:cTn id="39" presetID="13" presetClass="entr" presetSubtype="16" fill="hold" nodeType="clickEffect">
                                  <p:stCondLst>
                                    <p:cond delay="0"/>
                                  </p:stCondLst>
                                  <p:childTnLst>
                                    <p:set>
                                      <p:cBhvr>
                                        <p:cTn id="40" dur="1" fill="hold">
                                          <p:stCondLst>
                                            <p:cond delay="0"/>
                                          </p:stCondLst>
                                        </p:cTn>
                                        <p:tgtEl>
                                          <p:spTgt spid="16389"/>
                                        </p:tgtEl>
                                        <p:attrNameLst>
                                          <p:attrName>style.visibility</p:attrName>
                                        </p:attrNameLst>
                                      </p:cBhvr>
                                      <p:to>
                                        <p:strVal val="visible"/>
                                      </p:to>
                                    </p:set>
                                    <p:animEffect transition="in" filter="plus(in)">
                                      <p:cBhvr>
                                        <p:cTn id="41" dur="2000"/>
                                        <p:tgtEl>
                                          <p:spTgt spid="16389"/>
                                        </p:tgtEl>
                                      </p:cBhvr>
                                    </p:animEffect>
                                  </p:childTnLst>
                                </p:cTn>
                              </p:par>
                              <p:par>
                                <p:cTn id="42" presetID="13" presetClass="entr" presetSubtype="16" fill="hold" grpId="0" nodeType="withEffect">
                                  <p:stCondLst>
                                    <p:cond delay="0"/>
                                  </p:stCondLst>
                                  <p:childTnLst>
                                    <p:set>
                                      <p:cBhvr>
                                        <p:cTn id="43" dur="1" fill="hold">
                                          <p:stCondLst>
                                            <p:cond delay="0"/>
                                          </p:stCondLst>
                                        </p:cTn>
                                        <p:tgtEl>
                                          <p:spTgt spid="16390"/>
                                        </p:tgtEl>
                                        <p:attrNameLst>
                                          <p:attrName>style.visibility</p:attrName>
                                        </p:attrNameLst>
                                      </p:cBhvr>
                                      <p:to>
                                        <p:strVal val="visible"/>
                                      </p:to>
                                    </p:set>
                                    <p:animEffect transition="in" filter="plus(in)">
                                      <p:cBhvr>
                                        <p:cTn id="44" dur="2000"/>
                                        <p:tgtEl>
                                          <p:spTgt spid="16390"/>
                                        </p:tgtEl>
                                      </p:cBhvr>
                                    </p:animEffect>
                                  </p:childTnLst>
                                </p:cTn>
                              </p:par>
                            </p:childTnLst>
                          </p:cTn>
                        </p:par>
                      </p:childTnLst>
                    </p:cTn>
                  </p:par>
                  <p:par>
                    <p:cTn id="45" fill="hold">
                      <p:stCondLst>
                        <p:cond delay="indefinite"/>
                      </p:stCondLst>
                      <p:childTnLst>
                        <p:par>
                          <p:cTn id="46" fill="hold">
                            <p:stCondLst>
                              <p:cond delay="0"/>
                            </p:stCondLst>
                            <p:childTnLst>
                              <p:par>
                                <p:cTn id="47" presetID="6" presetClass="entr" presetSubtype="16" fill="hold" grpId="0" nodeType="clickEffect">
                                  <p:stCondLst>
                                    <p:cond delay="0"/>
                                  </p:stCondLst>
                                  <p:childTnLst>
                                    <p:set>
                                      <p:cBhvr>
                                        <p:cTn id="48" dur="1" fill="hold">
                                          <p:stCondLst>
                                            <p:cond delay="0"/>
                                          </p:stCondLst>
                                        </p:cTn>
                                        <p:tgtEl>
                                          <p:spTgt spid="16400"/>
                                        </p:tgtEl>
                                        <p:attrNameLst>
                                          <p:attrName>style.visibility</p:attrName>
                                        </p:attrNameLst>
                                      </p:cBhvr>
                                      <p:to>
                                        <p:strVal val="visible"/>
                                      </p:to>
                                    </p:set>
                                    <p:animEffect transition="in" filter="circle(in)">
                                      <p:cBhvr>
                                        <p:cTn id="49" dur="2000"/>
                                        <p:tgtEl>
                                          <p:spTgt spid="16400"/>
                                        </p:tgtEl>
                                      </p:cBhvr>
                                    </p:animEffect>
                                  </p:childTnLst>
                                </p:cTn>
                              </p:par>
                              <p:par>
                                <p:cTn id="50" presetID="6" presetClass="entr" presetSubtype="16" fill="hold" nodeType="withEffect">
                                  <p:stCondLst>
                                    <p:cond delay="0"/>
                                  </p:stCondLst>
                                  <p:childTnLst>
                                    <p:set>
                                      <p:cBhvr>
                                        <p:cTn id="51" dur="1" fill="hold">
                                          <p:stCondLst>
                                            <p:cond delay="0"/>
                                          </p:stCondLst>
                                        </p:cTn>
                                        <p:tgtEl>
                                          <p:spTgt spid="16399"/>
                                        </p:tgtEl>
                                        <p:attrNameLst>
                                          <p:attrName>style.visibility</p:attrName>
                                        </p:attrNameLst>
                                      </p:cBhvr>
                                      <p:to>
                                        <p:strVal val="visible"/>
                                      </p:to>
                                    </p:set>
                                    <p:animEffect transition="in" filter="circle(in)">
                                      <p:cBhvr>
                                        <p:cTn id="52" dur="2000"/>
                                        <p:tgtEl>
                                          <p:spTgt spid="16399"/>
                                        </p:tgtEl>
                                      </p:cBhvr>
                                    </p:animEffec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26"/>
                                        </p:tgtEl>
                                        <p:attrNameLst>
                                          <p:attrName>style.visibility</p:attrName>
                                        </p:attrNameLst>
                                      </p:cBhvr>
                                      <p:to>
                                        <p:strVal val="visible"/>
                                      </p:to>
                                    </p:set>
                                    <p:anim calcmode="lin" valueType="num">
                                      <p:cBhvr additive="base">
                                        <p:cTn id="57" dur="500" fill="hold"/>
                                        <p:tgtEl>
                                          <p:spTgt spid="26"/>
                                        </p:tgtEl>
                                        <p:attrNameLst>
                                          <p:attrName>ppt_x</p:attrName>
                                        </p:attrNameLst>
                                      </p:cBhvr>
                                      <p:tavLst>
                                        <p:tav tm="0">
                                          <p:val>
                                            <p:strVal val="#ppt_x"/>
                                          </p:val>
                                        </p:tav>
                                        <p:tav tm="100000">
                                          <p:val>
                                            <p:strVal val="#ppt_x"/>
                                          </p:val>
                                        </p:tav>
                                      </p:tavLst>
                                    </p:anim>
                                    <p:anim calcmode="lin" valueType="num">
                                      <p:cBhvr additive="base">
                                        <p:cTn id="58" dur="500" fill="hold"/>
                                        <p:tgtEl>
                                          <p:spTgt spid="26"/>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40965"/>
                                        </p:tgtEl>
                                        <p:attrNameLst>
                                          <p:attrName>style.visibility</p:attrName>
                                        </p:attrNameLst>
                                      </p:cBhvr>
                                      <p:to>
                                        <p:strVal val="visible"/>
                                      </p:to>
                                    </p:set>
                                    <p:anim calcmode="lin" valueType="num">
                                      <p:cBhvr additive="base">
                                        <p:cTn id="61" dur="500" fill="hold"/>
                                        <p:tgtEl>
                                          <p:spTgt spid="40965"/>
                                        </p:tgtEl>
                                        <p:attrNameLst>
                                          <p:attrName>ppt_x</p:attrName>
                                        </p:attrNameLst>
                                      </p:cBhvr>
                                      <p:tavLst>
                                        <p:tav tm="0">
                                          <p:val>
                                            <p:strVal val="#ppt_x"/>
                                          </p:val>
                                        </p:tav>
                                        <p:tav tm="100000">
                                          <p:val>
                                            <p:strVal val="#ppt_x"/>
                                          </p:val>
                                        </p:tav>
                                      </p:tavLst>
                                    </p:anim>
                                    <p:anim calcmode="lin" valueType="num">
                                      <p:cBhvr additive="base">
                                        <p:cTn id="62" dur="500" fill="hold"/>
                                        <p:tgtEl>
                                          <p:spTgt spid="4096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6394"/>
                                        </p:tgtEl>
                                        <p:attrNameLst>
                                          <p:attrName>style.visibility</p:attrName>
                                        </p:attrNameLst>
                                      </p:cBhvr>
                                      <p:to>
                                        <p:strVal val="visible"/>
                                      </p:to>
                                    </p:set>
                                    <p:animEffect transition="in" filter="blinds(horizontal)">
                                      <p:cBhvr>
                                        <p:cTn id="67" dur="500"/>
                                        <p:tgtEl>
                                          <p:spTgt spid="16394"/>
                                        </p:tgtEl>
                                      </p:cBhvr>
                                    </p:animEffect>
                                  </p:childTnLst>
                                </p:cTn>
                              </p:par>
                              <p:par>
                                <p:cTn id="68" presetID="3" presetClass="entr" presetSubtype="10" fill="hold" nodeType="withEffect">
                                  <p:stCondLst>
                                    <p:cond delay="0"/>
                                  </p:stCondLst>
                                  <p:childTnLst>
                                    <p:set>
                                      <p:cBhvr>
                                        <p:cTn id="69" dur="1" fill="hold">
                                          <p:stCondLst>
                                            <p:cond delay="0"/>
                                          </p:stCondLst>
                                        </p:cTn>
                                        <p:tgtEl>
                                          <p:spTgt spid="16393"/>
                                        </p:tgtEl>
                                        <p:attrNameLst>
                                          <p:attrName>style.visibility</p:attrName>
                                        </p:attrNameLst>
                                      </p:cBhvr>
                                      <p:to>
                                        <p:strVal val="visible"/>
                                      </p:to>
                                    </p:set>
                                    <p:animEffect transition="in" filter="blinds(horizontal)">
                                      <p:cBhvr>
                                        <p:cTn id="70" dur="500"/>
                                        <p:tgtEl>
                                          <p:spTgt spid="16393"/>
                                        </p:tgtEl>
                                      </p:cBhvr>
                                    </p:animEffect>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28"/>
                                        </p:tgtEl>
                                        <p:attrNameLst>
                                          <p:attrName>style.visibility</p:attrName>
                                        </p:attrNameLst>
                                      </p:cBhvr>
                                      <p:to>
                                        <p:strVal val="visible"/>
                                      </p:to>
                                    </p:set>
                                    <p:anim calcmode="lin" valueType="num">
                                      <p:cBhvr additive="base">
                                        <p:cTn id="75" dur="500" fill="hold"/>
                                        <p:tgtEl>
                                          <p:spTgt spid="28"/>
                                        </p:tgtEl>
                                        <p:attrNameLst>
                                          <p:attrName>ppt_x</p:attrName>
                                        </p:attrNameLst>
                                      </p:cBhvr>
                                      <p:tavLst>
                                        <p:tav tm="0">
                                          <p:val>
                                            <p:strVal val="#ppt_x"/>
                                          </p:val>
                                        </p:tav>
                                        <p:tav tm="100000">
                                          <p:val>
                                            <p:strVal val="#ppt_x"/>
                                          </p:val>
                                        </p:tav>
                                      </p:tavLst>
                                    </p:anim>
                                    <p:anim calcmode="lin" valueType="num">
                                      <p:cBhvr additive="base">
                                        <p:cTn id="76" dur="500" fill="hold"/>
                                        <p:tgtEl>
                                          <p:spTgt spid="28"/>
                                        </p:tgtEl>
                                        <p:attrNameLst>
                                          <p:attrName>ppt_y</p:attrName>
                                        </p:attrNameLst>
                                      </p:cBhvr>
                                      <p:tavLst>
                                        <p:tav tm="0">
                                          <p:val>
                                            <p:strVal val="1+#ppt_h/2"/>
                                          </p:val>
                                        </p:tav>
                                        <p:tav tm="100000">
                                          <p:val>
                                            <p:strVal val="#ppt_y"/>
                                          </p:val>
                                        </p:tav>
                                      </p:tavLst>
                                    </p:anim>
                                  </p:childTnLst>
                                </p:cTn>
                              </p:par>
                              <p:par>
                                <p:cTn id="77" presetID="2" presetClass="entr" presetSubtype="4" fill="hold" nodeType="withEffect">
                                  <p:stCondLst>
                                    <p:cond delay="0"/>
                                  </p:stCondLst>
                                  <p:childTnLst>
                                    <p:set>
                                      <p:cBhvr>
                                        <p:cTn id="78" dur="1" fill="hold">
                                          <p:stCondLst>
                                            <p:cond delay="0"/>
                                          </p:stCondLst>
                                        </p:cTn>
                                        <p:tgtEl>
                                          <p:spTgt spid="40966"/>
                                        </p:tgtEl>
                                        <p:attrNameLst>
                                          <p:attrName>style.visibility</p:attrName>
                                        </p:attrNameLst>
                                      </p:cBhvr>
                                      <p:to>
                                        <p:strVal val="visible"/>
                                      </p:to>
                                    </p:set>
                                    <p:anim calcmode="lin" valueType="num">
                                      <p:cBhvr additive="base">
                                        <p:cTn id="79" dur="500" fill="hold"/>
                                        <p:tgtEl>
                                          <p:spTgt spid="40966"/>
                                        </p:tgtEl>
                                        <p:attrNameLst>
                                          <p:attrName>ppt_x</p:attrName>
                                        </p:attrNameLst>
                                      </p:cBhvr>
                                      <p:tavLst>
                                        <p:tav tm="0">
                                          <p:val>
                                            <p:strVal val="#ppt_x"/>
                                          </p:val>
                                        </p:tav>
                                        <p:tav tm="100000">
                                          <p:val>
                                            <p:strVal val="#ppt_x"/>
                                          </p:val>
                                        </p:tav>
                                      </p:tavLst>
                                    </p:anim>
                                    <p:anim calcmode="lin" valueType="num">
                                      <p:cBhvr additive="base">
                                        <p:cTn id="80" dur="500" fill="hold"/>
                                        <p:tgtEl>
                                          <p:spTgt spid="409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p:bldP spid="16390" grpId="0"/>
      <p:bldP spid="16394" grpId="0"/>
      <p:bldP spid="16396" grpId="0"/>
      <p:bldP spid="16400" grpId="0"/>
      <p:bldP spid="21" grpId="0"/>
      <p:bldP spid="23" grpId="0"/>
      <p:bldP spid="26" grpId="0"/>
      <p:bldP spid="2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353425" cy="927100"/>
          </a:xfrm>
        </p:spPr>
        <p:txBody>
          <a:bodyPr/>
          <a:lstStyle/>
          <a:p>
            <a:r>
              <a:rPr lang="en-GB" b="1" dirty="0" smtClean="0">
                <a:solidFill>
                  <a:schemeClr val="accent6"/>
                </a:solidFill>
              </a:rPr>
              <a:t>Mechanisms used to assist policy-makers</a:t>
            </a:r>
            <a:endParaRPr lang="en-GB" b="1" dirty="0">
              <a:solidFill>
                <a:schemeClr val="accent6"/>
              </a:solidFill>
            </a:endParaRPr>
          </a:p>
        </p:txBody>
      </p:sp>
      <p:graphicFrame>
        <p:nvGraphicFramePr>
          <p:cNvPr id="5" name="Content Placeholder 4"/>
          <p:cNvGraphicFramePr>
            <a:graphicFrameLocks noGrp="1"/>
          </p:cNvGraphicFramePr>
          <p:nvPr>
            <p:ph idx="1"/>
          </p:nvPr>
        </p:nvGraphicFramePr>
        <p:xfrm>
          <a:off x="466725" y="1557338"/>
          <a:ext cx="8353425" cy="4740275"/>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0"/>
          </p:nvPr>
        </p:nvSpPr>
        <p:spPr/>
        <p:txBody>
          <a:bodyPr/>
          <a:lstStyle/>
          <a:p>
            <a:fld id="{6E9BA952-6CC3-4104-8BAF-20F5751427D4}" type="slidenum">
              <a:rPr lang="en-GB" smtClean="0"/>
              <a:pPr/>
              <a:t>12</a:t>
            </a:fld>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6"/>
                </a:solidFill>
              </a:rPr>
              <a:t>Implications</a:t>
            </a:r>
            <a:endParaRPr lang="en-GB" b="1" dirty="0">
              <a:solidFill>
                <a:schemeClr val="accent6"/>
              </a:solidFill>
            </a:endParaRPr>
          </a:p>
        </p:txBody>
      </p:sp>
      <p:sp>
        <p:nvSpPr>
          <p:cNvPr id="3" name="Content Placeholder 2"/>
          <p:cNvSpPr>
            <a:spLocks noGrp="1"/>
          </p:cNvSpPr>
          <p:nvPr>
            <p:ph idx="1"/>
          </p:nvPr>
        </p:nvSpPr>
        <p:spPr/>
        <p:txBody>
          <a:bodyPr/>
          <a:lstStyle/>
          <a:p>
            <a:pPr>
              <a:buFont typeface="Arial" pitchFamily="34" charset="0"/>
              <a:buChar char="•"/>
            </a:pPr>
            <a:r>
              <a:rPr lang="en-GB" b="0" dirty="0" smtClean="0"/>
              <a:t>Raise awareness across all countries in Europe.</a:t>
            </a:r>
          </a:p>
          <a:p>
            <a:pPr>
              <a:buFont typeface="Arial" pitchFamily="34" charset="0"/>
              <a:buChar char="•"/>
            </a:pPr>
            <a:endParaRPr lang="en-GB" sz="600" b="0" dirty="0" smtClean="0"/>
          </a:p>
          <a:p>
            <a:pPr>
              <a:buFont typeface="Arial" pitchFamily="34" charset="0"/>
              <a:buChar char="•"/>
            </a:pPr>
            <a:r>
              <a:rPr lang="en-GB" b="0" dirty="0" smtClean="0"/>
              <a:t>International collaboration.</a:t>
            </a:r>
          </a:p>
          <a:p>
            <a:pPr>
              <a:buFont typeface="Arial" pitchFamily="34" charset="0"/>
              <a:buChar char="•"/>
            </a:pPr>
            <a:endParaRPr lang="en-GB" sz="600" b="0" dirty="0" smtClean="0"/>
          </a:p>
          <a:p>
            <a:pPr>
              <a:buFont typeface="Arial" pitchFamily="34" charset="0"/>
              <a:buChar char="•"/>
            </a:pPr>
            <a:r>
              <a:rPr lang="en-GB" b="0" dirty="0" smtClean="0"/>
              <a:t>European collaboration.</a:t>
            </a:r>
          </a:p>
          <a:p>
            <a:pPr>
              <a:buFont typeface="Arial" pitchFamily="34" charset="0"/>
              <a:buChar char="•"/>
            </a:pPr>
            <a:endParaRPr lang="en-GB" sz="600" b="0" dirty="0" smtClean="0"/>
          </a:p>
          <a:p>
            <a:pPr>
              <a:buFont typeface="Arial" pitchFamily="34" charset="0"/>
              <a:buChar char="•"/>
            </a:pPr>
            <a:r>
              <a:rPr lang="en-GB" b="0" dirty="0" smtClean="0"/>
              <a:t>Greater role for other actors to set up or manage activities, or for actors to collaborate on this.</a:t>
            </a:r>
          </a:p>
          <a:p>
            <a:pPr>
              <a:buFont typeface="Arial" pitchFamily="34" charset="0"/>
              <a:buChar char="•"/>
            </a:pPr>
            <a:endParaRPr lang="en-GB" sz="600" b="0" dirty="0" smtClean="0"/>
          </a:p>
          <a:p>
            <a:pPr>
              <a:buFont typeface="Arial" pitchFamily="34" charset="0"/>
              <a:buChar char="•"/>
            </a:pPr>
            <a:r>
              <a:rPr lang="en-GB" b="0" dirty="0" smtClean="0"/>
              <a:t>Scope for different types of activity and mechanisms to assist policy-makers use of research.</a:t>
            </a:r>
          </a:p>
          <a:p>
            <a:pPr>
              <a:buFont typeface="Arial" pitchFamily="34" charset="0"/>
              <a:buChar char="•"/>
            </a:pPr>
            <a:endParaRPr lang="en-GB" b="0" dirty="0" smtClean="0"/>
          </a:p>
          <a:p>
            <a:endParaRPr lang="en-GB" b="0" dirty="0" smtClean="0"/>
          </a:p>
          <a:p>
            <a:r>
              <a:rPr lang="en-GB" b="0" dirty="0" smtClean="0"/>
              <a:t>		</a:t>
            </a:r>
            <a:endParaRPr lang="en-GB" b="0" dirty="0"/>
          </a:p>
        </p:txBody>
      </p:sp>
      <p:sp>
        <p:nvSpPr>
          <p:cNvPr id="4" name="Slide Number Placeholder 3"/>
          <p:cNvSpPr>
            <a:spLocks noGrp="1"/>
          </p:cNvSpPr>
          <p:nvPr>
            <p:ph type="sldNum" sz="quarter" idx="10"/>
          </p:nvPr>
        </p:nvSpPr>
        <p:spPr/>
        <p:txBody>
          <a:bodyPr/>
          <a:lstStyle/>
          <a:p>
            <a:fld id="{6E9BA952-6CC3-4104-8BAF-20F5751427D4}" type="slidenum">
              <a:rPr lang="en-GB" smtClean="0"/>
              <a:pPr/>
              <a:t>13</a:t>
            </a:fld>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6"/>
                </a:solidFill>
              </a:rPr>
              <a:t>What is the EIPPEE project doing to help?</a:t>
            </a:r>
            <a:endParaRPr lang="en-GB" b="1" dirty="0">
              <a:solidFill>
                <a:schemeClr val="accent6"/>
              </a:solidFill>
            </a:endParaRPr>
          </a:p>
        </p:txBody>
      </p:sp>
      <p:sp>
        <p:nvSpPr>
          <p:cNvPr id="3" name="Content Placeholder 2"/>
          <p:cNvSpPr>
            <a:spLocks noGrp="1"/>
          </p:cNvSpPr>
          <p:nvPr>
            <p:ph idx="1"/>
          </p:nvPr>
        </p:nvSpPr>
        <p:spPr/>
        <p:txBody>
          <a:bodyPr/>
          <a:lstStyle/>
          <a:p>
            <a:pPr>
              <a:buFont typeface="Arial" pitchFamily="34" charset="0"/>
              <a:buChar char="•"/>
            </a:pPr>
            <a:r>
              <a:rPr lang="en-GB" sz="2200" b="0" dirty="0" smtClean="0"/>
              <a:t>Building an international network.</a:t>
            </a:r>
          </a:p>
          <a:p>
            <a:pPr>
              <a:buFont typeface="Arial" pitchFamily="34" charset="0"/>
              <a:buChar char="•"/>
            </a:pPr>
            <a:r>
              <a:rPr lang="en-GB" sz="2200" b="0" dirty="0" smtClean="0"/>
              <a:t>Free training course places .</a:t>
            </a:r>
          </a:p>
          <a:p>
            <a:pPr>
              <a:buFont typeface="Arial" pitchFamily="34" charset="0"/>
              <a:buChar char="•"/>
            </a:pPr>
            <a:r>
              <a:rPr lang="en-GB" sz="2200" b="0" dirty="0" smtClean="0"/>
              <a:t>Improving access to research through a new portal</a:t>
            </a:r>
          </a:p>
          <a:p>
            <a:pPr>
              <a:buFont typeface="Arial" pitchFamily="34" charset="0"/>
              <a:buChar char="•"/>
            </a:pPr>
            <a:r>
              <a:rPr lang="en-GB" sz="2200" b="0" dirty="0" smtClean="0"/>
              <a:t>Free consultancy service to help policy-makers and practitioners to use evidence.</a:t>
            </a:r>
          </a:p>
          <a:p>
            <a:pPr>
              <a:buFont typeface="Arial" pitchFamily="34" charset="0"/>
              <a:buChar char="•"/>
            </a:pPr>
            <a:r>
              <a:rPr lang="en-GB" sz="2200" b="0" dirty="0" smtClean="0"/>
              <a:t>Increasing mediation of evidence to encourage new activities linking it with policy and practice</a:t>
            </a:r>
          </a:p>
          <a:p>
            <a:pPr>
              <a:buFont typeface="Arial" pitchFamily="34" charset="0"/>
              <a:buChar char="•"/>
            </a:pPr>
            <a:r>
              <a:rPr lang="en-GB" sz="2200" b="0" dirty="0" smtClean="0"/>
              <a:t>Support to develop methodologically rigorous research;</a:t>
            </a:r>
          </a:p>
          <a:p>
            <a:pPr>
              <a:buFont typeface="Arial" pitchFamily="34" charset="0"/>
              <a:buChar char="•"/>
            </a:pPr>
            <a:r>
              <a:rPr lang="en-GB" sz="2200" b="0" dirty="0" smtClean="0"/>
              <a:t>Exploring the use of social media to enhance communication and facilitate collaboration.</a:t>
            </a:r>
          </a:p>
          <a:p>
            <a:pPr>
              <a:buFont typeface="Arial" pitchFamily="34" charset="0"/>
              <a:buChar char="•"/>
            </a:pPr>
            <a:r>
              <a:rPr lang="en-GB" sz="2200" b="0" dirty="0" smtClean="0"/>
              <a:t>Exploring the possibility of developing a set of indicators that can be used to self-assess work and develop good practice.</a:t>
            </a:r>
          </a:p>
          <a:p>
            <a:pPr>
              <a:buFont typeface="Arial" pitchFamily="34" charset="0"/>
              <a:buChar char="•"/>
            </a:pPr>
            <a:endParaRPr lang="en-GB" b="0" dirty="0"/>
          </a:p>
        </p:txBody>
      </p:sp>
      <p:sp>
        <p:nvSpPr>
          <p:cNvPr id="4" name="Slide Number Placeholder 3"/>
          <p:cNvSpPr>
            <a:spLocks noGrp="1"/>
          </p:cNvSpPr>
          <p:nvPr>
            <p:ph type="sldNum" sz="quarter" idx="10"/>
          </p:nvPr>
        </p:nvSpPr>
        <p:spPr/>
        <p:txBody>
          <a:bodyPr/>
          <a:lstStyle/>
          <a:p>
            <a:fld id="{6E9BA952-6CC3-4104-8BAF-20F5751427D4}" type="slidenum">
              <a:rPr lang="en-GB" smtClean="0"/>
              <a:pPr/>
              <a:t>14</a:t>
            </a:fld>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4"/>
          <p:cNvSpPr>
            <a:spLocks noChangeArrowheads="1"/>
          </p:cNvSpPr>
          <p:nvPr/>
        </p:nvSpPr>
        <p:spPr bwMode="auto">
          <a:xfrm>
            <a:off x="323850" y="1700808"/>
            <a:ext cx="6049108" cy="4425355"/>
          </a:xfrm>
          <a:prstGeom prst="rect">
            <a:avLst/>
          </a:prstGeom>
          <a:noFill/>
          <a:ln w="9525">
            <a:noFill/>
            <a:miter lim="800000"/>
            <a:headEnd/>
            <a:tailEnd/>
          </a:ln>
        </p:spPr>
        <p:txBody>
          <a:bodyPr lIns="103163" tIns="51581" rIns="103163" bIns="51581"/>
          <a:lstStyle/>
          <a:p>
            <a:pPr marL="385763" indent="-385763">
              <a:lnSpc>
                <a:spcPct val="80000"/>
              </a:lnSpc>
              <a:spcBef>
                <a:spcPct val="20000"/>
              </a:spcBef>
              <a:buClr>
                <a:srgbClr val="005C8A"/>
              </a:buClr>
            </a:pPr>
            <a:r>
              <a:rPr lang="en-GB" altLang="ja-JP" sz="2400" b="1" u="sng" dirty="0" smtClean="0">
                <a:latin typeface="Arial" charset="0"/>
              </a:rPr>
              <a:t>EIPPEE website</a:t>
            </a:r>
            <a:r>
              <a:rPr lang="en-GB" altLang="ja-JP" sz="2400" dirty="0" smtClean="0">
                <a:latin typeface="Arial" charset="0"/>
              </a:rPr>
              <a:t>: </a:t>
            </a:r>
            <a:r>
              <a:rPr lang="en-GB" altLang="ja-JP" sz="2400" dirty="0" smtClean="0">
                <a:latin typeface="Arial" charset="0"/>
                <a:hlinkClick r:id="rId3"/>
              </a:rPr>
              <a:t>http://www.eippee.eu</a:t>
            </a:r>
            <a:r>
              <a:rPr lang="en-GB" altLang="ja-JP" sz="2400" dirty="0" smtClean="0">
                <a:latin typeface="Arial" charset="0"/>
              </a:rPr>
              <a:t> </a:t>
            </a:r>
            <a:endParaRPr lang="en-GB" altLang="ja-JP" sz="2400" dirty="0">
              <a:latin typeface="Arial" charset="0"/>
            </a:endParaRPr>
          </a:p>
          <a:p>
            <a:pPr marL="385763" indent="-385763">
              <a:lnSpc>
                <a:spcPct val="80000"/>
              </a:lnSpc>
              <a:spcBef>
                <a:spcPct val="20000"/>
              </a:spcBef>
              <a:buClr>
                <a:srgbClr val="005C8A"/>
              </a:buClr>
            </a:pPr>
            <a:endParaRPr lang="en-GB" altLang="ja-JP" sz="2400" dirty="0">
              <a:latin typeface="Arial" charset="0"/>
            </a:endParaRPr>
          </a:p>
          <a:p>
            <a:pPr marL="385763" indent="-385763">
              <a:lnSpc>
                <a:spcPct val="80000"/>
              </a:lnSpc>
              <a:spcBef>
                <a:spcPct val="20000"/>
              </a:spcBef>
              <a:buClr>
                <a:srgbClr val="005C8A"/>
              </a:buClr>
            </a:pPr>
            <a:r>
              <a:rPr lang="en-GB" altLang="ja-JP" sz="2800" dirty="0" err="1" smtClean="0">
                <a:latin typeface="Arial" charset="0"/>
              </a:rPr>
              <a:t>c.kenny@ioe.ac.uk</a:t>
            </a:r>
            <a:endParaRPr lang="en-GB" altLang="ja-JP" sz="2800" dirty="0">
              <a:latin typeface="Arial" charset="0"/>
            </a:endParaRPr>
          </a:p>
          <a:p>
            <a:pPr marL="385763" indent="-385763">
              <a:lnSpc>
                <a:spcPct val="80000"/>
              </a:lnSpc>
              <a:spcBef>
                <a:spcPct val="20000"/>
              </a:spcBef>
              <a:buClr>
                <a:srgbClr val="005C8A"/>
              </a:buClr>
            </a:pPr>
            <a:endParaRPr lang="en-GB" altLang="ja-JP" sz="1800" dirty="0">
              <a:latin typeface="Arial" charset="0"/>
            </a:endParaRPr>
          </a:p>
          <a:p>
            <a:pPr marL="385763" indent="-385763">
              <a:lnSpc>
                <a:spcPct val="80000"/>
              </a:lnSpc>
              <a:spcBef>
                <a:spcPct val="20000"/>
              </a:spcBef>
              <a:buClr>
                <a:srgbClr val="005C8A"/>
              </a:buClr>
            </a:pPr>
            <a:endParaRPr lang="en-GB" altLang="ja-JP" sz="1800" dirty="0">
              <a:latin typeface="Arial" charset="0"/>
            </a:endParaRPr>
          </a:p>
          <a:p>
            <a:pPr marL="385763" indent="-385763">
              <a:lnSpc>
                <a:spcPct val="80000"/>
              </a:lnSpc>
              <a:spcBef>
                <a:spcPct val="20000"/>
              </a:spcBef>
              <a:buClr>
                <a:srgbClr val="005C8A"/>
              </a:buClr>
            </a:pPr>
            <a:endParaRPr lang="en-GB" altLang="ja-JP" sz="1800" dirty="0">
              <a:latin typeface="Arial" charset="0"/>
            </a:endParaRPr>
          </a:p>
          <a:p>
            <a:pPr marL="385763" indent="-385763">
              <a:lnSpc>
                <a:spcPct val="80000"/>
              </a:lnSpc>
              <a:spcBef>
                <a:spcPct val="20000"/>
              </a:spcBef>
              <a:buClr>
                <a:srgbClr val="005C8A"/>
              </a:buClr>
            </a:pPr>
            <a:endParaRPr lang="en-GB" altLang="ja-JP" sz="1800" dirty="0">
              <a:latin typeface="Arial" charset="0"/>
            </a:endParaRPr>
          </a:p>
          <a:p>
            <a:pPr marL="385763" indent="-385763">
              <a:lnSpc>
                <a:spcPct val="80000"/>
              </a:lnSpc>
              <a:spcBef>
                <a:spcPct val="20000"/>
              </a:spcBef>
              <a:buClr>
                <a:srgbClr val="005C8A"/>
              </a:buClr>
            </a:pPr>
            <a:endParaRPr lang="en-GB" altLang="ja-JP" sz="1800" dirty="0">
              <a:latin typeface="Arial" charset="0"/>
            </a:endParaRPr>
          </a:p>
        </p:txBody>
      </p:sp>
      <p:sp>
        <p:nvSpPr>
          <p:cNvPr id="128002" name="Rectangle 5"/>
          <p:cNvSpPr>
            <a:spLocks noChangeArrowheads="1"/>
          </p:cNvSpPr>
          <p:nvPr/>
        </p:nvSpPr>
        <p:spPr bwMode="auto">
          <a:xfrm>
            <a:off x="323528" y="908720"/>
            <a:ext cx="8354157" cy="936625"/>
          </a:xfrm>
          <a:prstGeom prst="rect">
            <a:avLst/>
          </a:prstGeom>
          <a:noFill/>
          <a:ln w="9525">
            <a:noFill/>
            <a:miter lim="800000"/>
            <a:headEnd/>
            <a:tailEnd/>
          </a:ln>
        </p:spPr>
        <p:txBody>
          <a:bodyPr lIns="103163" tIns="51581" rIns="103163" bIns="51581"/>
          <a:lstStyle/>
          <a:p>
            <a:pPr>
              <a:lnSpc>
                <a:spcPct val="90000"/>
              </a:lnSpc>
            </a:pPr>
            <a:r>
              <a:rPr lang="en-GB" altLang="ja-JP" sz="2900" dirty="0" smtClean="0">
                <a:solidFill>
                  <a:srgbClr val="003B79"/>
                </a:solidFill>
                <a:latin typeface="Arial Black" pitchFamily="34" charset="0"/>
              </a:rPr>
              <a:t>Thank you</a:t>
            </a:r>
            <a:endParaRPr lang="en-GB" altLang="ja-JP" sz="2900" dirty="0">
              <a:solidFill>
                <a:srgbClr val="003B79"/>
              </a:solidFill>
              <a:latin typeface="Arial Black" pitchFamily="34" charset="0"/>
            </a:endParaRPr>
          </a:p>
        </p:txBody>
      </p:sp>
      <p:pic>
        <p:nvPicPr>
          <p:cNvPr id="128003" name="Picture 6" descr="Image"/>
          <p:cNvPicPr>
            <a:picLocks noChangeAspect="1" noChangeArrowheads="1"/>
          </p:cNvPicPr>
          <p:nvPr/>
        </p:nvPicPr>
        <p:blipFill>
          <a:blip r:embed="rId4" cstate="print"/>
          <a:srcRect r="273" b="2252"/>
          <a:stretch>
            <a:fillRect/>
          </a:stretch>
        </p:blipFill>
        <p:spPr bwMode="auto">
          <a:xfrm>
            <a:off x="6715858" y="908720"/>
            <a:ext cx="2428142" cy="4133850"/>
          </a:xfrm>
          <a:prstGeom prst="rect">
            <a:avLst/>
          </a:prstGeom>
          <a:noFill/>
          <a:ln w="9525">
            <a:noFill/>
            <a:miter lim="800000"/>
            <a:headEnd/>
            <a:tailEnd/>
          </a:ln>
        </p:spPr>
      </p:pic>
      <p:sp>
        <p:nvSpPr>
          <p:cNvPr id="128004" name="Rectangle 7"/>
          <p:cNvSpPr>
            <a:spLocks noChangeArrowheads="1"/>
          </p:cNvSpPr>
          <p:nvPr/>
        </p:nvSpPr>
        <p:spPr bwMode="auto">
          <a:xfrm>
            <a:off x="6709997" y="4954588"/>
            <a:ext cx="2485292" cy="1916112"/>
          </a:xfrm>
          <a:prstGeom prst="rect">
            <a:avLst/>
          </a:prstGeom>
          <a:solidFill>
            <a:srgbClr val="003B79"/>
          </a:solidFill>
          <a:ln w="12700">
            <a:solidFill>
              <a:srgbClr val="FFFFFF"/>
            </a:solidFill>
            <a:miter lim="800000"/>
            <a:headEnd/>
            <a:tailEnd/>
          </a:ln>
        </p:spPr>
        <p:txBody>
          <a:bodyPr wrap="none" lIns="142153" tIns="51581" rIns="142153" bIns="51581"/>
          <a:lstStyle/>
          <a:p>
            <a:pPr>
              <a:lnSpc>
                <a:spcPct val="94000"/>
              </a:lnSpc>
            </a:pPr>
            <a:r>
              <a:rPr lang="en-GB" altLang="ja-JP" sz="1100" b="1">
                <a:solidFill>
                  <a:schemeClr val="bg1"/>
                </a:solidFill>
                <a:latin typeface="Arial" charset="0"/>
              </a:rPr>
              <a:t>EPPI-Centre</a:t>
            </a:r>
          </a:p>
          <a:p>
            <a:pPr>
              <a:lnSpc>
                <a:spcPct val="94000"/>
              </a:lnSpc>
            </a:pPr>
            <a:r>
              <a:rPr lang="en-GB" altLang="ja-JP" sz="1100">
                <a:solidFill>
                  <a:schemeClr val="bg1"/>
                </a:solidFill>
                <a:latin typeface="Arial" charset="0"/>
              </a:rPr>
              <a:t>Social Science Research Unit</a:t>
            </a:r>
          </a:p>
          <a:p>
            <a:pPr>
              <a:lnSpc>
                <a:spcPct val="94000"/>
              </a:lnSpc>
            </a:pPr>
            <a:r>
              <a:rPr lang="en-GB" altLang="ja-JP" sz="1100">
                <a:solidFill>
                  <a:schemeClr val="bg1"/>
                </a:solidFill>
                <a:latin typeface="Arial" charset="0"/>
              </a:rPr>
              <a:t>Institute of Education</a:t>
            </a:r>
          </a:p>
          <a:p>
            <a:pPr>
              <a:lnSpc>
                <a:spcPct val="94000"/>
              </a:lnSpc>
            </a:pPr>
            <a:r>
              <a:rPr lang="en-GB" altLang="ja-JP" sz="1100">
                <a:solidFill>
                  <a:schemeClr val="bg1"/>
                </a:solidFill>
                <a:latin typeface="Arial" charset="0"/>
              </a:rPr>
              <a:t>University of London</a:t>
            </a:r>
          </a:p>
          <a:p>
            <a:pPr>
              <a:lnSpc>
                <a:spcPct val="94000"/>
              </a:lnSpc>
            </a:pPr>
            <a:r>
              <a:rPr lang="en-GB" altLang="ja-JP" sz="1100">
                <a:solidFill>
                  <a:schemeClr val="bg1"/>
                </a:solidFill>
                <a:latin typeface="Arial" charset="0"/>
              </a:rPr>
              <a:t>18 Woburn Square</a:t>
            </a:r>
          </a:p>
          <a:p>
            <a:pPr>
              <a:lnSpc>
                <a:spcPct val="94000"/>
              </a:lnSpc>
            </a:pPr>
            <a:r>
              <a:rPr lang="en-GB" altLang="ja-JP" sz="1100">
                <a:solidFill>
                  <a:schemeClr val="bg1"/>
                </a:solidFill>
                <a:latin typeface="Arial" charset="0"/>
              </a:rPr>
              <a:t>London WC1H 0NR</a:t>
            </a:r>
          </a:p>
          <a:p>
            <a:pPr>
              <a:lnSpc>
                <a:spcPct val="94000"/>
              </a:lnSpc>
            </a:pPr>
            <a:endParaRPr lang="en-GB" altLang="ja-JP" sz="1100">
              <a:solidFill>
                <a:schemeClr val="bg1"/>
              </a:solidFill>
              <a:latin typeface="Arial" charset="0"/>
            </a:endParaRPr>
          </a:p>
          <a:p>
            <a:pPr>
              <a:lnSpc>
                <a:spcPct val="94000"/>
              </a:lnSpc>
            </a:pPr>
            <a:r>
              <a:rPr lang="en-GB" altLang="ja-JP" sz="1100">
                <a:solidFill>
                  <a:schemeClr val="bg1"/>
                </a:solidFill>
                <a:latin typeface="Arial" charset="0"/>
              </a:rPr>
              <a:t>Tel +44 (0)20 7612 6397</a:t>
            </a:r>
          </a:p>
          <a:p>
            <a:pPr>
              <a:lnSpc>
                <a:spcPct val="94000"/>
              </a:lnSpc>
            </a:pPr>
            <a:r>
              <a:rPr lang="en-GB" altLang="ja-JP" sz="1100">
                <a:solidFill>
                  <a:schemeClr val="bg1"/>
                </a:solidFill>
                <a:latin typeface="Arial" charset="0"/>
              </a:rPr>
              <a:t>Fax +44 (0)20 7612 6400</a:t>
            </a:r>
          </a:p>
          <a:p>
            <a:pPr>
              <a:lnSpc>
                <a:spcPct val="94000"/>
              </a:lnSpc>
            </a:pPr>
            <a:r>
              <a:rPr lang="en-GB" altLang="ja-JP" sz="1100">
                <a:solidFill>
                  <a:schemeClr val="bg1"/>
                </a:solidFill>
                <a:latin typeface="Arial" charset="0"/>
              </a:rPr>
              <a:t>Email eppi@ioe.ac.uk</a:t>
            </a:r>
          </a:p>
          <a:p>
            <a:pPr>
              <a:lnSpc>
                <a:spcPct val="94000"/>
              </a:lnSpc>
            </a:pPr>
            <a:r>
              <a:rPr lang="en-GB" altLang="ja-JP" sz="1100">
                <a:solidFill>
                  <a:schemeClr val="bg1"/>
                </a:solidFill>
                <a:latin typeface="Arial" charset="0"/>
              </a:rPr>
              <a:t>Web eppi.ioe.ac.uk/</a:t>
            </a:r>
          </a:p>
        </p:txBody>
      </p:sp>
      <p:sp>
        <p:nvSpPr>
          <p:cNvPr id="128005" name="Text Box 8"/>
          <p:cNvSpPr txBox="1">
            <a:spLocks noChangeArrowheads="1"/>
          </p:cNvSpPr>
          <p:nvPr/>
        </p:nvSpPr>
        <p:spPr bwMode="auto">
          <a:xfrm>
            <a:off x="323528" y="5301208"/>
            <a:ext cx="5904034" cy="1627663"/>
          </a:xfrm>
          <a:prstGeom prst="rect">
            <a:avLst/>
          </a:prstGeom>
          <a:noFill/>
          <a:ln w="9525">
            <a:noFill/>
            <a:miter lim="800000"/>
            <a:headEnd/>
            <a:tailEnd/>
          </a:ln>
        </p:spPr>
        <p:txBody>
          <a:bodyPr lIns="103163" tIns="51581" rIns="103163" bIns="51581">
            <a:spAutoFit/>
          </a:bodyPr>
          <a:lstStyle/>
          <a:p>
            <a:r>
              <a:rPr lang="en-GB" altLang="ja-JP" sz="1800" b="1" dirty="0">
                <a:latin typeface="Arial" charset="0"/>
              </a:rPr>
              <a:t>The </a:t>
            </a:r>
            <a:r>
              <a:rPr lang="en-GB" altLang="ja-JP" sz="1800" b="1" dirty="0" smtClean="0">
                <a:latin typeface="Arial" charset="0"/>
              </a:rPr>
              <a:t>EIPPEE project is led by a central team at the EPPI-Centre, which </a:t>
            </a:r>
            <a:r>
              <a:rPr lang="en-GB" altLang="ja-JP" sz="1800" b="1" dirty="0">
                <a:latin typeface="Arial" charset="0"/>
              </a:rPr>
              <a:t>is part of the Social Science Research Unit at the Institute of Education, University of London</a:t>
            </a:r>
          </a:p>
          <a:p>
            <a:pPr>
              <a:spcBef>
                <a:spcPct val="50000"/>
              </a:spcBef>
            </a:pPr>
            <a:endParaRPr lang="en-GB" altLang="ja-JP" sz="1800" b="1" dirty="0">
              <a:latin typeface="Arial" charset="0"/>
            </a:endParaRPr>
          </a:p>
        </p:txBody>
      </p:sp>
      <p:pic>
        <p:nvPicPr>
          <p:cNvPr id="8" name="Picture 7" descr="EIPPEE.jpg"/>
          <p:cNvPicPr>
            <a:picLocks noChangeAspect="1"/>
          </p:cNvPicPr>
          <p:nvPr/>
        </p:nvPicPr>
        <p:blipFill>
          <a:blip r:embed="rId5" cstate="print"/>
          <a:stretch>
            <a:fillRect/>
          </a:stretch>
        </p:blipFill>
        <p:spPr>
          <a:xfrm>
            <a:off x="611560" y="3861048"/>
            <a:ext cx="3073400" cy="11176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B03F4E6-4D62-48DD-9AC4-C5F8759F1448}" type="slidenum">
              <a:rPr lang="en-GB"/>
              <a:pPr/>
              <a:t>2</a:t>
            </a:fld>
            <a:endParaRPr lang="en-GB"/>
          </a:p>
        </p:txBody>
      </p:sp>
      <p:sp>
        <p:nvSpPr>
          <p:cNvPr id="62467" name="Rectangle 3"/>
          <p:cNvSpPr>
            <a:spLocks noGrp="1" noChangeArrowheads="1"/>
          </p:cNvSpPr>
          <p:nvPr>
            <p:ph type="body" idx="1"/>
          </p:nvPr>
        </p:nvSpPr>
        <p:spPr/>
        <p:txBody>
          <a:bodyPr/>
          <a:lstStyle/>
          <a:p>
            <a:endParaRPr lang="en-US" dirty="0"/>
          </a:p>
        </p:txBody>
      </p:sp>
      <p:sp>
        <p:nvSpPr>
          <p:cNvPr id="5" name="Title 4"/>
          <p:cNvSpPr>
            <a:spLocks noGrp="1"/>
          </p:cNvSpPr>
          <p:nvPr>
            <p:ph type="title"/>
          </p:nvPr>
        </p:nvSpPr>
        <p:spPr/>
        <p:txBody>
          <a:bodyPr/>
          <a:lstStyle/>
          <a:p>
            <a:endParaRPr lang="en-GB"/>
          </a:p>
        </p:txBody>
      </p:sp>
      <p:pic>
        <p:nvPicPr>
          <p:cNvPr id="8" name="Picture 7" descr="EIPEE final reportlarge.jpg"/>
          <p:cNvPicPr>
            <a:picLocks noChangeAspect="1"/>
          </p:cNvPicPr>
          <p:nvPr/>
        </p:nvPicPr>
        <p:blipFill>
          <a:blip r:embed="rId3" cstate="print"/>
          <a:stretch>
            <a:fillRect/>
          </a:stretch>
        </p:blipFill>
        <p:spPr>
          <a:xfrm>
            <a:off x="2339752" y="188640"/>
            <a:ext cx="4583986" cy="648520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2B6EB80-181E-4D72-9884-345E800C0144}" type="slidenum">
              <a:rPr lang="en-GB"/>
              <a:pPr/>
              <a:t>3</a:t>
            </a:fld>
            <a:endParaRPr lang="en-GB"/>
          </a:p>
        </p:txBody>
      </p:sp>
      <p:sp>
        <p:nvSpPr>
          <p:cNvPr id="4099" name="Rectangle 3"/>
          <p:cNvSpPr>
            <a:spLocks noGrp="1" noChangeArrowheads="1"/>
          </p:cNvSpPr>
          <p:nvPr>
            <p:ph type="body" idx="1"/>
          </p:nvPr>
        </p:nvSpPr>
        <p:spPr>
          <a:xfrm>
            <a:off x="466725" y="1556792"/>
            <a:ext cx="8353425" cy="4740821"/>
          </a:xfrm>
        </p:spPr>
        <p:txBody>
          <a:bodyPr/>
          <a:lstStyle/>
          <a:p>
            <a:pPr algn="ctr"/>
            <a:endParaRPr lang="en-GB" sz="1400" b="0" dirty="0" smtClean="0"/>
          </a:p>
          <a:p>
            <a:pPr algn="ctr"/>
            <a:r>
              <a:rPr lang="en-GB" b="0" dirty="0" smtClean="0"/>
              <a:t>"</a:t>
            </a:r>
            <a:r>
              <a:rPr lang="en-GB" b="0" i="1" dirty="0" smtClean="0"/>
              <a:t>Member States and the EU institutions need to use evidence-based policy and practice, including robust evaluation instruments, to identify which reforms and practices are the most effective, and to implement them most successfully. Education and training have a critical impact on economic and social outcomes. Ineffective, misdirected or wasteful education policies incur substantial financial and human costs</a:t>
            </a:r>
            <a:r>
              <a:rPr lang="en-GB" b="0" dirty="0" smtClean="0"/>
              <a:t>.” </a:t>
            </a:r>
          </a:p>
          <a:p>
            <a:endParaRPr lang="en-GB" dirty="0" smtClean="0"/>
          </a:p>
          <a:p>
            <a:r>
              <a:rPr lang="en-GB" b="0" dirty="0" smtClean="0"/>
              <a:t>European Commission (2007) 'Towards more knowledge-based policy and practice in education and training' SEC (2007)1098</a:t>
            </a:r>
            <a:endParaRPr lang="en-GB" b="0" dirty="0"/>
          </a:p>
        </p:txBody>
      </p:sp>
      <p:sp>
        <p:nvSpPr>
          <p:cNvPr id="5" name="Title 4"/>
          <p:cNvSpPr>
            <a:spLocks noGrp="1"/>
          </p:cNvSpPr>
          <p:nvPr>
            <p:ph type="title"/>
          </p:nvPr>
        </p:nvSpPr>
        <p:spPr>
          <a:xfrm>
            <a:off x="467544" y="404664"/>
            <a:ext cx="8353425" cy="927100"/>
          </a:xfrm>
        </p:spPr>
        <p:txBody>
          <a:bodyPr/>
          <a:lstStyle/>
          <a:p>
            <a:pPr algn="ctr"/>
            <a:r>
              <a:rPr lang="en-GB" b="1" dirty="0" smtClean="0">
                <a:solidFill>
                  <a:schemeClr val="accent6"/>
                </a:solidFill>
              </a:rPr>
              <a:t>Importance of evidence informed policy and practice</a:t>
            </a:r>
            <a:endParaRPr lang="en-GB" b="1" dirty="0">
              <a:solidFill>
                <a:schemeClr val="accent6"/>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b="1" dirty="0">
              <a:solidFill>
                <a:schemeClr val="accent6"/>
              </a:solidFill>
            </a:endParaRPr>
          </a:p>
        </p:txBody>
      </p:sp>
      <p:sp>
        <p:nvSpPr>
          <p:cNvPr id="3" name="Content Placeholder 2"/>
          <p:cNvSpPr>
            <a:spLocks noGrp="1"/>
          </p:cNvSpPr>
          <p:nvPr>
            <p:ph idx="1"/>
          </p:nvPr>
        </p:nvSpPr>
        <p:spPr>
          <a:xfrm>
            <a:off x="467544" y="1556792"/>
            <a:ext cx="8353425" cy="4740821"/>
          </a:xfrm>
        </p:spPr>
        <p:txBody>
          <a:bodyPr/>
          <a:lstStyle/>
          <a:p>
            <a:endParaRPr lang="en-GB" dirty="0" smtClean="0">
              <a:solidFill>
                <a:schemeClr val="accent6"/>
              </a:solidFill>
            </a:endParaRPr>
          </a:p>
          <a:p>
            <a:endParaRPr lang="en-GB" dirty="0" smtClean="0">
              <a:solidFill>
                <a:schemeClr val="accent6"/>
              </a:solidFill>
            </a:endParaRPr>
          </a:p>
          <a:p>
            <a:pPr algn="ctr"/>
            <a:endParaRPr lang="en-GB" dirty="0" smtClean="0">
              <a:solidFill>
                <a:schemeClr val="accent6"/>
              </a:solidFill>
            </a:endParaRPr>
          </a:p>
          <a:p>
            <a:pPr algn="ctr"/>
            <a:r>
              <a:rPr lang="en-GB" dirty="0" smtClean="0">
                <a:solidFill>
                  <a:schemeClr val="accent6"/>
                </a:solidFill>
              </a:rPr>
              <a:t>Is research important for decision-making?</a:t>
            </a:r>
            <a:endParaRPr lang="en-GB" dirty="0"/>
          </a:p>
        </p:txBody>
      </p:sp>
      <p:sp>
        <p:nvSpPr>
          <p:cNvPr id="4" name="Slide Number Placeholder 3"/>
          <p:cNvSpPr>
            <a:spLocks noGrp="1"/>
          </p:cNvSpPr>
          <p:nvPr>
            <p:ph type="sldNum" sz="quarter" idx="10"/>
          </p:nvPr>
        </p:nvSpPr>
        <p:spPr/>
        <p:txBody>
          <a:bodyPr/>
          <a:lstStyle/>
          <a:p>
            <a:fld id="{6E9BA952-6CC3-4104-8BAF-20F5751427D4}" type="slidenum">
              <a:rPr lang="en-GB" smtClean="0"/>
              <a:pPr/>
              <a:t>4</a:t>
            </a:fld>
            <a:endParaRPr lang="en-GB"/>
          </a:p>
        </p:txBody>
      </p:sp>
      <p:sp>
        <p:nvSpPr>
          <p:cNvPr id="5" name="Cloud Callout 4"/>
          <p:cNvSpPr/>
          <p:nvPr/>
        </p:nvSpPr>
        <p:spPr>
          <a:xfrm>
            <a:off x="1043608" y="1916832"/>
            <a:ext cx="7056784" cy="2520280"/>
          </a:xfrm>
          <a:prstGeom prst="cloudCallou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Explosion 2 5"/>
          <p:cNvSpPr/>
          <p:nvPr/>
        </p:nvSpPr>
        <p:spPr>
          <a:xfrm>
            <a:off x="4283968" y="4293096"/>
            <a:ext cx="4176464" cy="2160240"/>
          </a:xfrm>
          <a:prstGeom prst="irregularSeal2">
            <a:avLst/>
          </a:prstGeom>
          <a:noFill/>
          <a:ln w="57150">
            <a:solidFill>
              <a:srgbClr val="F315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solidFill>
                  <a:schemeClr val="tx1"/>
                </a:solidFill>
              </a:rPr>
              <a:t>Yes but…</a:t>
            </a:r>
            <a:endParaRPr lang="en-GB" sz="28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rot="6336862">
            <a:off x="1810544" y="5018882"/>
            <a:ext cx="352425" cy="65087"/>
          </a:xfrm>
          <a:custGeom>
            <a:avLst/>
            <a:gdLst/>
            <a:ahLst/>
            <a:cxnLst/>
            <a:rect l="0" t="0" r="0" b="0"/>
            <a:pathLst>
              <a:path>
                <a:moveTo>
                  <a:pt x="0" y="24609"/>
                </a:moveTo>
                <a:lnTo>
                  <a:pt x="351657" y="24609"/>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6" name="Freeform 5"/>
          <p:cNvSpPr/>
          <p:nvPr/>
        </p:nvSpPr>
        <p:spPr>
          <a:xfrm rot="1156992">
            <a:off x="2782888" y="4579938"/>
            <a:ext cx="1314450" cy="49212"/>
          </a:xfrm>
          <a:custGeom>
            <a:avLst/>
            <a:gdLst/>
            <a:ahLst/>
            <a:cxnLst/>
            <a:rect l="0" t="0" r="0" b="0"/>
            <a:pathLst>
              <a:path>
                <a:moveTo>
                  <a:pt x="0" y="24609"/>
                </a:moveTo>
                <a:lnTo>
                  <a:pt x="992183" y="24609"/>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7" name="Freeform 6"/>
          <p:cNvSpPr/>
          <p:nvPr/>
        </p:nvSpPr>
        <p:spPr>
          <a:xfrm rot="20512348">
            <a:off x="2743200" y="3795713"/>
            <a:ext cx="1439863" cy="49212"/>
          </a:xfrm>
          <a:custGeom>
            <a:avLst/>
            <a:gdLst/>
            <a:ahLst/>
            <a:cxnLst/>
            <a:rect l="0" t="0" r="0" b="0"/>
            <a:pathLst>
              <a:path>
                <a:moveTo>
                  <a:pt x="0" y="24609"/>
                </a:moveTo>
                <a:lnTo>
                  <a:pt x="1087220" y="24609"/>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8" name="Freeform 7"/>
          <p:cNvSpPr/>
          <p:nvPr/>
        </p:nvSpPr>
        <p:spPr>
          <a:xfrm rot="17503027">
            <a:off x="2136775" y="3186113"/>
            <a:ext cx="777875" cy="88900"/>
          </a:xfrm>
          <a:custGeom>
            <a:avLst/>
            <a:gdLst/>
            <a:ahLst/>
            <a:cxnLst/>
            <a:rect l="0" t="0" r="0" b="0"/>
            <a:pathLst>
              <a:path>
                <a:moveTo>
                  <a:pt x="0" y="24609"/>
                </a:moveTo>
                <a:lnTo>
                  <a:pt x="743988" y="24609"/>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9" name="Oval 8"/>
          <p:cNvSpPr/>
          <p:nvPr/>
        </p:nvSpPr>
        <p:spPr>
          <a:xfrm>
            <a:off x="395288" y="3284538"/>
            <a:ext cx="2162175" cy="1631950"/>
          </a:xfrm>
          <a:prstGeom prst="ellipse">
            <a:avLst/>
          </a:prstGeom>
          <a:solidFill>
            <a:schemeClr val="accent2">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Freeform 9"/>
          <p:cNvSpPr/>
          <p:nvPr/>
        </p:nvSpPr>
        <p:spPr>
          <a:xfrm>
            <a:off x="1763688" y="1268760"/>
            <a:ext cx="2125464" cy="979487"/>
          </a:xfrm>
          <a:custGeom>
            <a:avLst/>
            <a:gdLst>
              <a:gd name="connsiteX0" fmla="*/ 0 w 1169433"/>
              <a:gd name="connsiteY0" fmla="*/ 489684 h 979367"/>
              <a:gd name="connsiteX1" fmla="*/ 209297 w 1169433"/>
              <a:gd name="connsiteY1" fmla="*/ 114264 h 979367"/>
              <a:gd name="connsiteX2" fmla="*/ 584718 w 1169433"/>
              <a:gd name="connsiteY2" fmla="*/ 1 h 979367"/>
              <a:gd name="connsiteX3" fmla="*/ 960139 w 1169433"/>
              <a:gd name="connsiteY3" fmla="*/ 114265 h 979367"/>
              <a:gd name="connsiteX4" fmla="*/ 1169435 w 1169433"/>
              <a:gd name="connsiteY4" fmla="*/ 489686 h 979367"/>
              <a:gd name="connsiteX5" fmla="*/ 960138 w 1169433"/>
              <a:gd name="connsiteY5" fmla="*/ 865107 h 979367"/>
              <a:gd name="connsiteX6" fmla="*/ 584717 w 1169433"/>
              <a:gd name="connsiteY6" fmla="*/ 979370 h 979367"/>
              <a:gd name="connsiteX7" fmla="*/ 209296 w 1169433"/>
              <a:gd name="connsiteY7" fmla="*/ 865106 h 979367"/>
              <a:gd name="connsiteX8" fmla="*/ 0 w 1169433"/>
              <a:gd name="connsiteY8" fmla="*/ 489685 h 979367"/>
              <a:gd name="connsiteX9" fmla="*/ 0 w 1169433"/>
              <a:gd name="connsiteY9" fmla="*/ 489684 h 979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69433" h="979367">
                <a:moveTo>
                  <a:pt x="0" y="489684"/>
                </a:moveTo>
                <a:cubicBezTo>
                  <a:pt x="0" y="344773"/>
                  <a:pt x="76639" y="207304"/>
                  <a:pt x="209297" y="114264"/>
                </a:cubicBezTo>
                <a:cubicBezTo>
                  <a:pt x="314541" y="40450"/>
                  <a:pt x="447441" y="1"/>
                  <a:pt x="584718" y="1"/>
                </a:cubicBezTo>
                <a:cubicBezTo>
                  <a:pt x="721994" y="1"/>
                  <a:pt x="854894" y="40451"/>
                  <a:pt x="960139" y="114265"/>
                </a:cubicBezTo>
                <a:cubicBezTo>
                  <a:pt x="1092797" y="207306"/>
                  <a:pt x="1169435" y="344775"/>
                  <a:pt x="1169435" y="489686"/>
                </a:cubicBezTo>
                <a:cubicBezTo>
                  <a:pt x="1169435" y="634597"/>
                  <a:pt x="1092796" y="772066"/>
                  <a:pt x="960138" y="865107"/>
                </a:cubicBezTo>
                <a:cubicBezTo>
                  <a:pt x="854894" y="938921"/>
                  <a:pt x="721994" y="979371"/>
                  <a:pt x="584717" y="979370"/>
                </a:cubicBezTo>
                <a:cubicBezTo>
                  <a:pt x="447441" y="979370"/>
                  <a:pt x="314541" y="938920"/>
                  <a:pt x="209296" y="865106"/>
                </a:cubicBezTo>
                <a:cubicBezTo>
                  <a:pt x="76638" y="772065"/>
                  <a:pt x="0" y="634596"/>
                  <a:pt x="0" y="489685"/>
                </a:cubicBezTo>
                <a:lnTo>
                  <a:pt x="0" y="489684"/>
                </a:lnTo>
                <a:close/>
              </a:path>
            </a:pathLst>
          </a:custGeom>
          <a:solidFill>
            <a:schemeClr val="accent2">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80150" tIns="152315" rIns="180150" bIns="152315" spcCol="1270" anchor="ctr"/>
          <a:lstStyle/>
          <a:p>
            <a:pPr algn="ctr" defTabSz="622300">
              <a:lnSpc>
                <a:spcPct val="90000"/>
              </a:lnSpc>
              <a:spcAft>
                <a:spcPct val="35000"/>
              </a:spcAft>
              <a:defRPr/>
            </a:pPr>
            <a:r>
              <a:rPr lang="en-GB" sz="2000" dirty="0">
                <a:cs typeface="Arial" pitchFamily="34" charset="0"/>
              </a:rPr>
              <a:t>Direct versus indirect use</a:t>
            </a:r>
          </a:p>
        </p:txBody>
      </p:sp>
      <p:sp>
        <p:nvSpPr>
          <p:cNvPr id="11" name="Freeform 10"/>
          <p:cNvSpPr/>
          <p:nvPr/>
        </p:nvSpPr>
        <p:spPr>
          <a:xfrm>
            <a:off x="3995936" y="1340768"/>
            <a:ext cx="4392488" cy="792162"/>
          </a:xfrm>
          <a:custGeom>
            <a:avLst/>
            <a:gdLst>
              <a:gd name="connsiteX0" fmla="*/ 0 w 1754150"/>
              <a:gd name="connsiteY0" fmla="*/ 0 h 979367"/>
              <a:gd name="connsiteX1" fmla="*/ 1754150 w 1754150"/>
              <a:gd name="connsiteY1" fmla="*/ 0 h 979367"/>
              <a:gd name="connsiteX2" fmla="*/ 1754150 w 1754150"/>
              <a:gd name="connsiteY2" fmla="*/ 979367 h 979367"/>
              <a:gd name="connsiteX3" fmla="*/ 0 w 1754150"/>
              <a:gd name="connsiteY3" fmla="*/ 979367 h 979367"/>
              <a:gd name="connsiteX4" fmla="*/ 0 w 1754150"/>
              <a:gd name="connsiteY4" fmla="*/ 0 h 9793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54150" h="979367">
                <a:moveTo>
                  <a:pt x="0" y="0"/>
                </a:moveTo>
                <a:lnTo>
                  <a:pt x="1754150" y="0"/>
                </a:lnTo>
                <a:lnTo>
                  <a:pt x="1754150" y="979367"/>
                </a:lnTo>
                <a:lnTo>
                  <a:pt x="0" y="97936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lIns="0" tIns="0" rIns="0" bIns="0" spcCol="1270" anchor="ctr"/>
          <a:lstStyle/>
          <a:p>
            <a:pPr marL="114300" lvl="1" indent="-114300" defTabSz="533400">
              <a:lnSpc>
                <a:spcPct val="90000"/>
              </a:lnSpc>
              <a:spcAft>
                <a:spcPct val="15000"/>
              </a:spcAft>
              <a:defRPr/>
            </a:pPr>
            <a:r>
              <a:rPr lang="en-US" dirty="0" smtClean="0">
                <a:cs typeface="Arial" pitchFamily="34" charset="0"/>
              </a:rPr>
              <a:t>Where </a:t>
            </a:r>
            <a:r>
              <a:rPr lang="en-US" dirty="0">
                <a:cs typeface="Arial" pitchFamily="34" charset="0"/>
              </a:rPr>
              <a:t>decision-making is </a:t>
            </a:r>
            <a:r>
              <a:rPr lang="en-US" dirty="0" smtClean="0">
                <a:cs typeface="Arial" pitchFamily="34" charset="0"/>
              </a:rPr>
              <a:t>based directly </a:t>
            </a:r>
            <a:r>
              <a:rPr lang="en-US" dirty="0">
                <a:cs typeface="Arial" pitchFamily="34" charset="0"/>
              </a:rPr>
              <a:t>on research or, it affects understanding indirectly and maybe unintentionally.</a:t>
            </a:r>
            <a:endParaRPr lang="en-GB" dirty="0">
              <a:cs typeface="Arial" pitchFamily="34" charset="0"/>
            </a:endParaRPr>
          </a:p>
        </p:txBody>
      </p:sp>
      <p:sp>
        <p:nvSpPr>
          <p:cNvPr id="12" name="Freeform 11"/>
          <p:cNvSpPr/>
          <p:nvPr/>
        </p:nvSpPr>
        <p:spPr>
          <a:xfrm>
            <a:off x="3707904" y="2780928"/>
            <a:ext cx="2100759" cy="1224335"/>
          </a:xfrm>
          <a:custGeom>
            <a:avLst/>
            <a:gdLst>
              <a:gd name="connsiteX0" fmla="*/ 0 w 979367"/>
              <a:gd name="connsiteY0" fmla="*/ 489684 h 979367"/>
              <a:gd name="connsiteX1" fmla="*/ 143426 w 979367"/>
              <a:gd name="connsiteY1" fmla="*/ 143425 h 979367"/>
              <a:gd name="connsiteX2" fmla="*/ 489685 w 979367"/>
              <a:gd name="connsiteY2" fmla="*/ 0 h 979367"/>
              <a:gd name="connsiteX3" fmla="*/ 835944 w 979367"/>
              <a:gd name="connsiteY3" fmla="*/ 143426 h 979367"/>
              <a:gd name="connsiteX4" fmla="*/ 979369 w 979367"/>
              <a:gd name="connsiteY4" fmla="*/ 489685 h 979367"/>
              <a:gd name="connsiteX5" fmla="*/ 835944 w 979367"/>
              <a:gd name="connsiteY5" fmla="*/ 835944 h 979367"/>
              <a:gd name="connsiteX6" fmla="*/ 489685 w 979367"/>
              <a:gd name="connsiteY6" fmla="*/ 979369 h 979367"/>
              <a:gd name="connsiteX7" fmla="*/ 143426 w 979367"/>
              <a:gd name="connsiteY7" fmla="*/ 835944 h 979367"/>
              <a:gd name="connsiteX8" fmla="*/ 1 w 979367"/>
              <a:gd name="connsiteY8" fmla="*/ 489685 h 979367"/>
              <a:gd name="connsiteX9" fmla="*/ 0 w 979367"/>
              <a:gd name="connsiteY9" fmla="*/ 489684 h 979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9367" h="979367">
                <a:moveTo>
                  <a:pt x="0" y="489684"/>
                </a:moveTo>
                <a:cubicBezTo>
                  <a:pt x="0" y="359812"/>
                  <a:pt x="51592" y="235259"/>
                  <a:pt x="143426" y="143425"/>
                </a:cubicBezTo>
                <a:cubicBezTo>
                  <a:pt x="235260" y="51592"/>
                  <a:pt x="359813" y="0"/>
                  <a:pt x="489685" y="0"/>
                </a:cubicBezTo>
                <a:cubicBezTo>
                  <a:pt x="619557" y="0"/>
                  <a:pt x="744110" y="51592"/>
                  <a:pt x="835944" y="143426"/>
                </a:cubicBezTo>
                <a:cubicBezTo>
                  <a:pt x="927777" y="235260"/>
                  <a:pt x="979369" y="359813"/>
                  <a:pt x="979369" y="489685"/>
                </a:cubicBezTo>
                <a:cubicBezTo>
                  <a:pt x="979369" y="619557"/>
                  <a:pt x="927777" y="744110"/>
                  <a:pt x="835944" y="835944"/>
                </a:cubicBezTo>
                <a:cubicBezTo>
                  <a:pt x="744110" y="927778"/>
                  <a:pt x="619557" y="979369"/>
                  <a:pt x="489685" y="979369"/>
                </a:cubicBezTo>
                <a:cubicBezTo>
                  <a:pt x="359813" y="979369"/>
                  <a:pt x="235260" y="927777"/>
                  <a:pt x="143426" y="835944"/>
                </a:cubicBezTo>
                <a:cubicBezTo>
                  <a:pt x="51592" y="744110"/>
                  <a:pt x="1" y="619557"/>
                  <a:pt x="1" y="489685"/>
                </a:cubicBezTo>
                <a:lnTo>
                  <a:pt x="0" y="489684"/>
                </a:lnTo>
                <a:close/>
              </a:path>
            </a:pathLst>
          </a:custGeom>
          <a:solidFill>
            <a:schemeClr val="accent2">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49140" tIns="149140" rIns="149140" bIns="149140" spcCol="1270" anchor="ctr"/>
          <a:lstStyle/>
          <a:p>
            <a:pPr algn="ctr" defTabSz="400050">
              <a:lnSpc>
                <a:spcPct val="90000"/>
              </a:lnSpc>
              <a:spcAft>
                <a:spcPct val="35000"/>
              </a:spcAft>
              <a:defRPr/>
            </a:pPr>
            <a:r>
              <a:rPr lang="en-GB" sz="2000" dirty="0">
                <a:cs typeface="Arial" pitchFamily="34" charset="0"/>
              </a:rPr>
              <a:t>Conscious versus unconscious use</a:t>
            </a:r>
          </a:p>
        </p:txBody>
      </p:sp>
      <p:sp>
        <p:nvSpPr>
          <p:cNvPr id="13" name="Freeform 12"/>
          <p:cNvSpPr/>
          <p:nvPr/>
        </p:nvSpPr>
        <p:spPr>
          <a:xfrm>
            <a:off x="5940152" y="2708920"/>
            <a:ext cx="2881064" cy="936104"/>
          </a:xfrm>
          <a:custGeom>
            <a:avLst/>
            <a:gdLst>
              <a:gd name="connsiteX0" fmla="*/ 0 w 1469051"/>
              <a:gd name="connsiteY0" fmla="*/ 0 h 979367"/>
              <a:gd name="connsiteX1" fmla="*/ 1469051 w 1469051"/>
              <a:gd name="connsiteY1" fmla="*/ 0 h 979367"/>
              <a:gd name="connsiteX2" fmla="*/ 1469051 w 1469051"/>
              <a:gd name="connsiteY2" fmla="*/ 979367 h 979367"/>
              <a:gd name="connsiteX3" fmla="*/ 0 w 1469051"/>
              <a:gd name="connsiteY3" fmla="*/ 979367 h 979367"/>
              <a:gd name="connsiteX4" fmla="*/ 0 w 1469051"/>
              <a:gd name="connsiteY4" fmla="*/ 0 h 9793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9051" h="979367">
                <a:moveTo>
                  <a:pt x="0" y="0"/>
                </a:moveTo>
                <a:lnTo>
                  <a:pt x="1469051" y="0"/>
                </a:lnTo>
                <a:lnTo>
                  <a:pt x="1469051" y="979367"/>
                </a:lnTo>
                <a:lnTo>
                  <a:pt x="0" y="97936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lIns="0" tIns="0" rIns="0" bIns="0" spcCol="1270" anchor="ctr"/>
          <a:lstStyle/>
          <a:p>
            <a:pPr marL="114300" lvl="1" indent="-114300" defTabSz="533400">
              <a:lnSpc>
                <a:spcPct val="90000"/>
              </a:lnSpc>
              <a:spcAft>
                <a:spcPct val="15000"/>
              </a:spcAft>
              <a:defRPr/>
            </a:pPr>
            <a:r>
              <a:rPr lang="en-US" dirty="0">
                <a:cs typeface="Arial" pitchFamily="34" charset="0"/>
              </a:rPr>
              <a:t>D</a:t>
            </a:r>
            <a:r>
              <a:rPr lang="en-US" dirty="0" smtClean="0">
                <a:cs typeface="Arial" pitchFamily="34" charset="0"/>
              </a:rPr>
              <a:t>ecision-makers </a:t>
            </a:r>
            <a:r>
              <a:rPr lang="en-US" dirty="0">
                <a:cs typeface="Arial" pitchFamily="34" charset="0"/>
              </a:rPr>
              <a:t>are to different degrees aware that they are using research.</a:t>
            </a:r>
            <a:endParaRPr lang="en-GB" dirty="0">
              <a:cs typeface="Arial" pitchFamily="34" charset="0"/>
            </a:endParaRPr>
          </a:p>
        </p:txBody>
      </p:sp>
      <p:sp>
        <p:nvSpPr>
          <p:cNvPr id="14" name="Freeform 13"/>
          <p:cNvSpPr/>
          <p:nvPr/>
        </p:nvSpPr>
        <p:spPr>
          <a:xfrm>
            <a:off x="3851920" y="4293096"/>
            <a:ext cx="2088232" cy="1091705"/>
          </a:xfrm>
          <a:custGeom>
            <a:avLst/>
            <a:gdLst>
              <a:gd name="connsiteX0" fmla="*/ 0 w 979367"/>
              <a:gd name="connsiteY0" fmla="*/ 489684 h 979367"/>
              <a:gd name="connsiteX1" fmla="*/ 143426 w 979367"/>
              <a:gd name="connsiteY1" fmla="*/ 143425 h 979367"/>
              <a:gd name="connsiteX2" fmla="*/ 489685 w 979367"/>
              <a:gd name="connsiteY2" fmla="*/ 0 h 979367"/>
              <a:gd name="connsiteX3" fmla="*/ 835944 w 979367"/>
              <a:gd name="connsiteY3" fmla="*/ 143426 h 979367"/>
              <a:gd name="connsiteX4" fmla="*/ 979369 w 979367"/>
              <a:gd name="connsiteY4" fmla="*/ 489685 h 979367"/>
              <a:gd name="connsiteX5" fmla="*/ 835944 w 979367"/>
              <a:gd name="connsiteY5" fmla="*/ 835944 h 979367"/>
              <a:gd name="connsiteX6" fmla="*/ 489685 w 979367"/>
              <a:gd name="connsiteY6" fmla="*/ 979369 h 979367"/>
              <a:gd name="connsiteX7" fmla="*/ 143426 w 979367"/>
              <a:gd name="connsiteY7" fmla="*/ 835944 h 979367"/>
              <a:gd name="connsiteX8" fmla="*/ 1 w 979367"/>
              <a:gd name="connsiteY8" fmla="*/ 489685 h 979367"/>
              <a:gd name="connsiteX9" fmla="*/ 0 w 979367"/>
              <a:gd name="connsiteY9" fmla="*/ 489684 h 979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9367" h="979367">
                <a:moveTo>
                  <a:pt x="0" y="489684"/>
                </a:moveTo>
                <a:cubicBezTo>
                  <a:pt x="0" y="359812"/>
                  <a:pt x="51592" y="235259"/>
                  <a:pt x="143426" y="143425"/>
                </a:cubicBezTo>
                <a:cubicBezTo>
                  <a:pt x="235260" y="51592"/>
                  <a:pt x="359813" y="0"/>
                  <a:pt x="489685" y="0"/>
                </a:cubicBezTo>
                <a:cubicBezTo>
                  <a:pt x="619557" y="0"/>
                  <a:pt x="744110" y="51592"/>
                  <a:pt x="835944" y="143426"/>
                </a:cubicBezTo>
                <a:cubicBezTo>
                  <a:pt x="927777" y="235260"/>
                  <a:pt x="979369" y="359813"/>
                  <a:pt x="979369" y="489685"/>
                </a:cubicBezTo>
                <a:cubicBezTo>
                  <a:pt x="979369" y="619557"/>
                  <a:pt x="927777" y="744110"/>
                  <a:pt x="835944" y="835944"/>
                </a:cubicBezTo>
                <a:cubicBezTo>
                  <a:pt x="744110" y="927778"/>
                  <a:pt x="619557" y="979369"/>
                  <a:pt x="489685" y="979369"/>
                </a:cubicBezTo>
                <a:cubicBezTo>
                  <a:pt x="359813" y="979369"/>
                  <a:pt x="235260" y="927777"/>
                  <a:pt x="143426" y="835944"/>
                </a:cubicBezTo>
                <a:cubicBezTo>
                  <a:pt x="51592" y="744110"/>
                  <a:pt x="1" y="619557"/>
                  <a:pt x="1" y="489685"/>
                </a:cubicBezTo>
                <a:lnTo>
                  <a:pt x="0" y="489684"/>
                </a:lnTo>
                <a:close/>
              </a:path>
            </a:pathLst>
          </a:custGeom>
          <a:solidFill>
            <a:schemeClr val="accent2">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49140" tIns="149140" rIns="149140" bIns="149140" spcCol="1270" anchor="ctr"/>
          <a:lstStyle/>
          <a:p>
            <a:pPr algn="ctr" defTabSz="400050">
              <a:lnSpc>
                <a:spcPct val="90000"/>
              </a:lnSpc>
              <a:spcAft>
                <a:spcPct val="35000"/>
              </a:spcAft>
              <a:defRPr/>
            </a:pPr>
            <a:r>
              <a:rPr lang="en-GB" sz="2000" dirty="0">
                <a:cs typeface="Arial" pitchFamily="34" charset="0"/>
              </a:rPr>
              <a:t>Inform versus support decisions</a:t>
            </a:r>
          </a:p>
        </p:txBody>
      </p:sp>
      <p:sp>
        <p:nvSpPr>
          <p:cNvPr id="15" name="Freeform 14"/>
          <p:cNvSpPr/>
          <p:nvPr/>
        </p:nvSpPr>
        <p:spPr>
          <a:xfrm>
            <a:off x="6012160" y="4365104"/>
            <a:ext cx="2869381" cy="979487"/>
          </a:xfrm>
          <a:custGeom>
            <a:avLst/>
            <a:gdLst>
              <a:gd name="connsiteX0" fmla="*/ 0 w 1469051"/>
              <a:gd name="connsiteY0" fmla="*/ 0 h 979367"/>
              <a:gd name="connsiteX1" fmla="*/ 1469051 w 1469051"/>
              <a:gd name="connsiteY1" fmla="*/ 0 h 979367"/>
              <a:gd name="connsiteX2" fmla="*/ 1469051 w 1469051"/>
              <a:gd name="connsiteY2" fmla="*/ 979367 h 979367"/>
              <a:gd name="connsiteX3" fmla="*/ 0 w 1469051"/>
              <a:gd name="connsiteY3" fmla="*/ 979367 h 979367"/>
              <a:gd name="connsiteX4" fmla="*/ 0 w 1469051"/>
              <a:gd name="connsiteY4" fmla="*/ 0 h 9793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9051" h="979367">
                <a:moveTo>
                  <a:pt x="0" y="0"/>
                </a:moveTo>
                <a:lnTo>
                  <a:pt x="1469051" y="0"/>
                </a:lnTo>
                <a:lnTo>
                  <a:pt x="1469051" y="979367"/>
                </a:lnTo>
                <a:lnTo>
                  <a:pt x="0" y="97936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lIns="0" tIns="0" rIns="0" bIns="0" spcCol="1270" anchor="ctr"/>
          <a:lstStyle/>
          <a:p>
            <a:pPr marL="114300" lvl="1" indent="-114300" defTabSz="533400">
              <a:lnSpc>
                <a:spcPct val="90000"/>
              </a:lnSpc>
              <a:spcAft>
                <a:spcPct val="15000"/>
              </a:spcAft>
              <a:defRPr/>
            </a:pPr>
            <a:r>
              <a:rPr lang="en-US" dirty="0">
                <a:cs typeface="Arial" pitchFamily="34" charset="0"/>
              </a:rPr>
              <a:t>W</a:t>
            </a:r>
            <a:r>
              <a:rPr lang="en-US" dirty="0" smtClean="0">
                <a:cs typeface="Arial" pitchFamily="34" charset="0"/>
              </a:rPr>
              <a:t>here </a:t>
            </a:r>
            <a:r>
              <a:rPr lang="en-US" dirty="0">
                <a:cs typeface="Arial" pitchFamily="34" charset="0"/>
              </a:rPr>
              <a:t>research is used to persuade or support existing thinking.</a:t>
            </a:r>
            <a:endParaRPr lang="en-GB" dirty="0">
              <a:cs typeface="Arial" pitchFamily="34" charset="0"/>
            </a:endParaRPr>
          </a:p>
        </p:txBody>
      </p:sp>
      <p:sp>
        <p:nvSpPr>
          <p:cNvPr id="16" name="Freeform 15"/>
          <p:cNvSpPr/>
          <p:nvPr/>
        </p:nvSpPr>
        <p:spPr>
          <a:xfrm>
            <a:off x="611560" y="5373216"/>
            <a:ext cx="1296987" cy="979487"/>
          </a:xfrm>
          <a:custGeom>
            <a:avLst/>
            <a:gdLst>
              <a:gd name="connsiteX0" fmla="*/ 0 w 979367"/>
              <a:gd name="connsiteY0" fmla="*/ 489684 h 979367"/>
              <a:gd name="connsiteX1" fmla="*/ 143426 w 979367"/>
              <a:gd name="connsiteY1" fmla="*/ 143425 h 979367"/>
              <a:gd name="connsiteX2" fmla="*/ 489685 w 979367"/>
              <a:gd name="connsiteY2" fmla="*/ 0 h 979367"/>
              <a:gd name="connsiteX3" fmla="*/ 835944 w 979367"/>
              <a:gd name="connsiteY3" fmla="*/ 143426 h 979367"/>
              <a:gd name="connsiteX4" fmla="*/ 979369 w 979367"/>
              <a:gd name="connsiteY4" fmla="*/ 489685 h 979367"/>
              <a:gd name="connsiteX5" fmla="*/ 835944 w 979367"/>
              <a:gd name="connsiteY5" fmla="*/ 835944 h 979367"/>
              <a:gd name="connsiteX6" fmla="*/ 489685 w 979367"/>
              <a:gd name="connsiteY6" fmla="*/ 979369 h 979367"/>
              <a:gd name="connsiteX7" fmla="*/ 143426 w 979367"/>
              <a:gd name="connsiteY7" fmla="*/ 835944 h 979367"/>
              <a:gd name="connsiteX8" fmla="*/ 1 w 979367"/>
              <a:gd name="connsiteY8" fmla="*/ 489685 h 979367"/>
              <a:gd name="connsiteX9" fmla="*/ 0 w 979367"/>
              <a:gd name="connsiteY9" fmla="*/ 489684 h 979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9367" h="979367">
                <a:moveTo>
                  <a:pt x="0" y="489684"/>
                </a:moveTo>
                <a:cubicBezTo>
                  <a:pt x="0" y="359812"/>
                  <a:pt x="51592" y="235259"/>
                  <a:pt x="143426" y="143425"/>
                </a:cubicBezTo>
                <a:cubicBezTo>
                  <a:pt x="235260" y="51592"/>
                  <a:pt x="359813" y="0"/>
                  <a:pt x="489685" y="0"/>
                </a:cubicBezTo>
                <a:cubicBezTo>
                  <a:pt x="619557" y="0"/>
                  <a:pt x="744110" y="51592"/>
                  <a:pt x="835944" y="143426"/>
                </a:cubicBezTo>
                <a:cubicBezTo>
                  <a:pt x="927777" y="235260"/>
                  <a:pt x="979369" y="359813"/>
                  <a:pt x="979369" y="489685"/>
                </a:cubicBezTo>
                <a:cubicBezTo>
                  <a:pt x="979369" y="619557"/>
                  <a:pt x="927777" y="744110"/>
                  <a:pt x="835944" y="835944"/>
                </a:cubicBezTo>
                <a:cubicBezTo>
                  <a:pt x="744110" y="927778"/>
                  <a:pt x="619557" y="979369"/>
                  <a:pt x="489685" y="979369"/>
                </a:cubicBezTo>
                <a:cubicBezTo>
                  <a:pt x="359813" y="979369"/>
                  <a:pt x="235260" y="927777"/>
                  <a:pt x="143426" y="835944"/>
                </a:cubicBezTo>
                <a:cubicBezTo>
                  <a:pt x="51592" y="744110"/>
                  <a:pt x="1" y="619557"/>
                  <a:pt x="1" y="489685"/>
                </a:cubicBezTo>
                <a:lnTo>
                  <a:pt x="0" y="489684"/>
                </a:lnTo>
                <a:close/>
              </a:path>
            </a:pathLst>
          </a:custGeom>
          <a:solidFill>
            <a:schemeClr val="accent2">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49140" tIns="149140" rIns="149140" bIns="149140" spcCol="1270" anchor="ctr"/>
          <a:lstStyle/>
          <a:p>
            <a:pPr algn="ctr" defTabSz="400050">
              <a:lnSpc>
                <a:spcPct val="90000"/>
              </a:lnSpc>
              <a:spcAft>
                <a:spcPct val="35000"/>
              </a:spcAft>
              <a:defRPr/>
            </a:pPr>
            <a:r>
              <a:rPr lang="en-GB" sz="2000" dirty="0">
                <a:cs typeface="Arial" pitchFamily="34" charset="0"/>
              </a:rPr>
              <a:t>Timing</a:t>
            </a:r>
          </a:p>
        </p:txBody>
      </p:sp>
      <p:sp>
        <p:nvSpPr>
          <p:cNvPr id="17" name="Freeform 16"/>
          <p:cNvSpPr/>
          <p:nvPr/>
        </p:nvSpPr>
        <p:spPr>
          <a:xfrm>
            <a:off x="1979712" y="5733256"/>
            <a:ext cx="2592288" cy="719137"/>
          </a:xfrm>
          <a:custGeom>
            <a:avLst/>
            <a:gdLst>
              <a:gd name="connsiteX0" fmla="*/ 0 w 1469051"/>
              <a:gd name="connsiteY0" fmla="*/ 0 h 979367"/>
              <a:gd name="connsiteX1" fmla="*/ 1469051 w 1469051"/>
              <a:gd name="connsiteY1" fmla="*/ 0 h 979367"/>
              <a:gd name="connsiteX2" fmla="*/ 1469051 w 1469051"/>
              <a:gd name="connsiteY2" fmla="*/ 979367 h 979367"/>
              <a:gd name="connsiteX3" fmla="*/ 0 w 1469051"/>
              <a:gd name="connsiteY3" fmla="*/ 979367 h 979367"/>
              <a:gd name="connsiteX4" fmla="*/ 0 w 1469051"/>
              <a:gd name="connsiteY4" fmla="*/ 0 h 9793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9051" h="979367">
                <a:moveTo>
                  <a:pt x="0" y="0"/>
                </a:moveTo>
                <a:lnTo>
                  <a:pt x="1469051" y="0"/>
                </a:lnTo>
                <a:lnTo>
                  <a:pt x="1469051" y="979367"/>
                </a:lnTo>
                <a:lnTo>
                  <a:pt x="0" y="97936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lIns="0" tIns="0" rIns="0" bIns="0" spcCol="1270" anchor="ctr"/>
          <a:lstStyle/>
          <a:p>
            <a:pPr marL="114300" lvl="1" indent="-114300" defTabSz="533400">
              <a:lnSpc>
                <a:spcPct val="90000"/>
              </a:lnSpc>
              <a:spcAft>
                <a:spcPct val="15000"/>
              </a:spcAft>
              <a:defRPr/>
            </a:pPr>
            <a:r>
              <a:rPr lang="en-GB" dirty="0">
                <a:cs typeface="Arial" pitchFamily="34" charset="0"/>
              </a:rPr>
              <a:t>W</a:t>
            </a:r>
            <a:r>
              <a:rPr lang="en-GB" dirty="0" smtClean="0">
                <a:cs typeface="Arial" pitchFamily="34" charset="0"/>
              </a:rPr>
              <a:t>here </a:t>
            </a:r>
            <a:r>
              <a:rPr lang="en-GB" dirty="0">
                <a:cs typeface="Arial" pitchFamily="34" charset="0"/>
              </a:rPr>
              <a:t>research is used immediately or in the future</a:t>
            </a:r>
            <a:r>
              <a:rPr lang="en-GB" sz="1200" dirty="0">
                <a:cs typeface="Arial" pitchFamily="34" charset="0"/>
              </a:rPr>
              <a:t>.</a:t>
            </a:r>
          </a:p>
        </p:txBody>
      </p:sp>
      <p:sp>
        <p:nvSpPr>
          <p:cNvPr id="13327" name="TextBox 2"/>
          <p:cNvSpPr txBox="1">
            <a:spLocks noChangeArrowheads="1"/>
          </p:cNvSpPr>
          <p:nvPr/>
        </p:nvSpPr>
        <p:spPr bwMode="auto">
          <a:xfrm>
            <a:off x="684213" y="3573463"/>
            <a:ext cx="1584325" cy="1200329"/>
          </a:xfrm>
          <a:prstGeom prst="rect">
            <a:avLst/>
          </a:prstGeom>
          <a:noFill/>
          <a:ln w="9525">
            <a:noFill/>
            <a:miter lim="800000"/>
            <a:headEnd/>
            <a:tailEnd/>
          </a:ln>
        </p:spPr>
        <p:txBody>
          <a:bodyPr>
            <a:spAutoFit/>
          </a:bodyPr>
          <a:lstStyle/>
          <a:p>
            <a:pPr algn="ctr"/>
            <a:r>
              <a:rPr lang="en-GB" sz="2400" dirty="0">
                <a:solidFill>
                  <a:schemeClr val="bg1"/>
                </a:solidFill>
              </a:rPr>
              <a:t>Types of research use</a:t>
            </a:r>
          </a:p>
        </p:txBody>
      </p:sp>
      <p:sp>
        <p:nvSpPr>
          <p:cNvPr id="13328" name="Title 17"/>
          <p:cNvSpPr>
            <a:spLocks noGrp="1"/>
          </p:cNvSpPr>
          <p:nvPr>
            <p:ph type="title"/>
          </p:nvPr>
        </p:nvSpPr>
        <p:spPr/>
        <p:txBody>
          <a:bodyPr/>
          <a:lstStyle/>
          <a:p>
            <a:r>
              <a:rPr lang="en-GB" sz="3200" b="1" dirty="0" smtClean="0">
                <a:solidFill>
                  <a:schemeClr val="tx2"/>
                </a:solidFill>
              </a:rPr>
              <a:t>Types of research use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043608" y="1700807"/>
            <a:ext cx="6984776" cy="4926555"/>
            <a:chOff x="1705" y="7001"/>
            <a:chExt cx="8288" cy="5169"/>
          </a:xfrm>
        </p:grpSpPr>
        <p:sp>
          <p:nvSpPr>
            <p:cNvPr id="1028" name="AutoShape 4"/>
            <p:cNvSpPr>
              <a:spLocks noChangeArrowheads="1"/>
            </p:cNvSpPr>
            <p:nvPr/>
          </p:nvSpPr>
          <p:spPr bwMode="auto">
            <a:xfrm>
              <a:off x="5767" y="11174"/>
              <a:ext cx="368" cy="173"/>
            </a:xfrm>
            <a:prstGeom prst="upDownArrow">
              <a:avLst>
                <a:gd name="adj1" fmla="val 50000"/>
                <a:gd name="adj2" fmla="val 20000"/>
              </a:avLst>
            </a:prstGeom>
            <a:solidFill>
              <a:srgbClr val="CCFFCC"/>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n-GB"/>
            </a:p>
          </p:txBody>
        </p:sp>
        <p:sp>
          <p:nvSpPr>
            <p:cNvPr id="1029" name="Rectangle 5"/>
            <p:cNvSpPr>
              <a:spLocks noChangeArrowheads="1"/>
            </p:cNvSpPr>
            <p:nvPr/>
          </p:nvSpPr>
          <p:spPr bwMode="auto">
            <a:xfrm>
              <a:off x="3165" y="11426"/>
              <a:ext cx="5738" cy="744"/>
            </a:xfrm>
            <a:prstGeom prst="rect">
              <a:avLst/>
            </a:prstGeom>
            <a:solidFill>
              <a:srgbClr val="CC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Arial" pitchFamily="34" charset="0"/>
                  <a:cs typeface="Arial" pitchFamily="34" charset="0"/>
                </a:rPr>
                <a:t>RESEARCH ON EVIDENCE PRODUCTION AND USE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0" name="Oval 6"/>
            <p:cNvSpPr>
              <a:spLocks noChangeArrowheads="1"/>
            </p:cNvSpPr>
            <p:nvPr/>
          </p:nvSpPr>
          <p:spPr bwMode="auto">
            <a:xfrm>
              <a:off x="1705" y="7001"/>
              <a:ext cx="8288" cy="4141"/>
            </a:xfrm>
            <a:prstGeom prst="ellipse">
              <a:avLst/>
            </a:prstGeom>
            <a:solidFill>
              <a:srgbClr val="FFFFFF">
                <a:alpha val="0"/>
              </a:srgbClr>
            </a:solidFill>
            <a:ln w="57150">
              <a:solidFill>
                <a:srgbClr val="548DD4"/>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endParaRPr kumimoji="0" lang="en-GB" sz="11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en-GB" sz="11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en-GB" sz="11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en-GB" sz="11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n-GB" sz="1200" b="1" i="0" u="none" strike="noStrike" cap="none" normalizeH="0" baseline="0" dirty="0" smtClean="0">
                  <a:ln>
                    <a:noFill/>
                  </a:ln>
                  <a:solidFill>
                    <a:schemeClr val="tx1"/>
                  </a:solidFill>
                  <a:effectLst/>
                  <a:latin typeface="Arial" pitchFamily="34" charset="0"/>
                  <a:cs typeface="Arial" pitchFamily="34" charset="0"/>
                </a:rPr>
                <a:t> </a:t>
              </a: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en-GB" sz="1200" b="1" dirty="0" smtClean="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n-GB" sz="2000" b="1" i="0" u="none" strike="noStrike" cap="none" normalizeH="0" baseline="0" dirty="0" smtClean="0">
                  <a:ln>
                    <a:noFill/>
                  </a:ln>
                  <a:solidFill>
                    <a:schemeClr val="tx1"/>
                  </a:solidFill>
                  <a:effectLst/>
                  <a:latin typeface="Arial" pitchFamily="34" charset="0"/>
                  <a:cs typeface="Arial" pitchFamily="34" charset="0"/>
                </a:rPr>
                <a:t>MEDIATION</a:t>
              </a: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en-GB" sz="11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1" name="AutoShape 7"/>
            <p:cNvSpPr>
              <a:spLocks noChangeArrowheads="1"/>
            </p:cNvSpPr>
            <p:nvPr/>
          </p:nvSpPr>
          <p:spPr bwMode="auto">
            <a:xfrm>
              <a:off x="4975" y="8920"/>
              <a:ext cx="1877" cy="673"/>
            </a:xfrm>
            <a:prstGeom prst="leftRightArrow">
              <a:avLst>
                <a:gd name="adj1" fmla="val 50000"/>
                <a:gd name="adj2" fmla="val 55780"/>
              </a:avLst>
            </a:prstGeom>
            <a:solidFill>
              <a:srgbClr val="8DB3E2"/>
            </a:solidFill>
            <a:ln w="9525">
              <a:solidFill>
                <a:srgbClr val="0F243E"/>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032" name="Rectangle 8"/>
            <p:cNvSpPr>
              <a:spLocks noChangeArrowheads="1"/>
            </p:cNvSpPr>
            <p:nvPr/>
          </p:nvSpPr>
          <p:spPr bwMode="auto">
            <a:xfrm>
              <a:off x="2267" y="8623"/>
              <a:ext cx="2504" cy="1246"/>
            </a:xfrm>
            <a:prstGeom prst="rect">
              <a:avLst/>
            </a:prstGeom>
            <a:solidFill>
              <a:srgbClr val="FF99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Arial" pitchFamily="34" charset="0"/>
                  <a:cs typeface="Arial" pitchFamily="34" charset="0"/>
                </a:rPr>
                <a:t>EVIDENCE PRODUCTION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3" name="Rectangle 9"/>
            <p:cNvSpPr>
              <a:spLocks noChangeArrowheads="1"/>
            </p:cNvSpPr>
            <p:nvPr/>
          </p:nvSpPr>
          <p:spPr bwMode="auto">
            <a:xfrm>
              <a:off x="7097" y="8623"/>
              <a:ext cx="2153" cy="1289"/>
            </a:xfrm>
            <a:prstGeom prst="rect">
              <a:avLst/>
            </a:prstGeom>
            <a:solidFill>
              <a:srgbClr val="00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Arial" pitchFamily="34" charset="0"/>
                  <a:cs typeface="Arial" pitchFamily="34" charset="0"/>
                </a:rPr>
                <a:t>EVIDENCE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Arial" pitchFamily="34" charset="0"/>
                  <a:cs typeface="Arial" pitchFamily="34" charset="0"/>
                </a:rPr>
                <a:t>USE</a:t>
              </a: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en-GB" sz="1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4" name="AutoShape 10"/>
            <p:cNvSpPr>
              <a:spLocks noChangeArrowheads="1"/>
            </p:cNvSpPr>
            <p:nvPr/>
          </p:nvSpPr>
          <p:spPr bwMode="auto">
            <a:xfrm>
              <a:off x="3937" y="7273"/>
              <a:ext cx="3968" cy="747"/>
            </a:xfrm>
            <a:prstGeom prst="roundRect">
              <a:avLst>
                <a:gd name="adj" fmla="val 16667"/>
              </a:avLst>
            </a:prstGeom>
            <a:solidFill>
              <a:srgbClr val="66FF66"/>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GB" sz="2000" b="1" i="0" u="none" strike="noStrike" cap="none" normalizeH="0" baseline="0" dirty="0" smtClean="0">
                  <a:ln>
                    <a:noFill/>
                  </a:ln>
                  <a:solidFill>
                    <a:schemeClr val="tx1"/>
                  </a:solidFill>
                  <a:effectLst/>
                  <a:latin typeface="Arial" pitchFamily="34" charset="0"/>
                  <a:cs typeface="Arial" pitchFamily="34" charset="0"/>
                </a:rPr>
                <a:t>STAKEHOLDER ENGAGEMENT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5" name="AutoShape 11"/>
            <p:cNvSpPr>
              <a:spLocks noChangeArrowheads="1"/>
            </p:cNvSpPr>
            <p:nvPr/>
          </p:nvSpPr>
          <p:spPr bwMode="auto">
            <a:xfrm>
              <a:off x="4607" y="8103"/>
              <a:ext cx="494" cy="420"/>
            </a:xfrm>
            <a:prstGeom prst="upDownArrow">
              <a:avLst>
                <a:gd name="adj1" fmla="val 50000"/>
                <a:gd name="adj2" fmla="val 20000"/>
              </a:avLst>
            </a:prstGeom>
            <a:solidFill>
              <a:srgbClr val="66FF66"/>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n-GB"/>
            </a:p>
          </p:txBody>
        </p:sp>
        <p:sp>
          <p:nvSpPr>
            <p:cNvPr id="1036" name="AutoShape 12"/>
            <p:cNvSpPr>
              <a:spLocks noChangeArrowheads="1"/>
            </p:cNvSpPr>
            <p:nvPr/>
          </p:nvSpPr>
          <p:spPr bwMode="auto">
            <a:xfrm>
              <a:off x="5856" y="8103"/>
              <a:ext cx="492" cy="420"/>
            </a:xfrm>
            <a:prstGeom prst="upDownArrow">
              <a:avLst>
                <a:gd name="adj1" fmla="val 50000"/>
                <a:gd name="adj2" fmla="val 20000"/>
              </a:avLst>
            </a:prstGeom>
            <a:solidFill>
              <a:srgbClr val="66FF66"/>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n-GB"/>
            </a:p>
          </p:txBody>
        </p:sp>
        <p:sp>
          <p:nvSpPr>
            <p:cNvPr id="1037" name="AutoShape 13"/>
            <p:cNvSpPr>
              <a:spLocks noChangeArrowheads="1"/>
            </p:cNvSpPr>
            <p:nvPr/>
          </p:nvSpPr>
          <p:spPr bwMode="auto">
            <a:xfrm>
              <a:off x="7105" y="8103"/>
              <a:ext cx="492" cy="420"/>
            </a:xfrm>
            <a:prstGeom prst="upDownArrow">
              <a:avLst>
                <a:gd name="adj1" fmla="val 50000"/>
                <a:gd name="adj2" fmla="val 20000"/>
              </a:avLst>
            </a:prstGeom>
            <a:solidFill>
              <a:srgbClr val="66FF66"/>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n-GB"/>
            </a:p>
          </p:txBody>
        </p:sp>
      </p:grpSp>
      <p:sp>
        <p:nvSpPr>
          <p:cNvPr id="1038" name="WordArt 14"/>
          <p:cNvSpPr>
            <a:spLocks noChangeArrowheads="1" noChangeShapeType="1" noTextEdit="1"/>
          </p:cNvSpPr>
          <p:nvPr/>
        </p:nvSpPr>
        <p:spPr bwMode="auto">
          <a:xfrm rot="20132344">
            <a:off x="1522052" y="1976904"/>
            <a:ext cx="1815230" cy="617578"/>
          </a:xfrm>
          <a:prstGeom prst="rect">
            <a:avLst/>
          </a:prstGeom>
        </p:spPr>
        <p:txBody>
          <a:bodyPr wrap="none" fromWordArt="1">
            <a:prstTxWarp prst="textArchUp">
              <a:avLst>
                <a:gd name="adj" fmla="val 10800000"/>
              </a:avLst>
            </a:prstTxWarp>
          </a:bodyPr>
          <a:lstStyle/>
          <a:p>
            <a:pPr algn="ctr" rtl="0"/>
            <a:r>
              <a:rPr lang="en-GB" sz="2000" kern="10" spc="0" dirty="0" smtClean="0">
                <a:ln w="9525">
                  <a:solidFill>
                    <a:srgbClr val="4F81BD"/>
                  </a:solidFill>
                  <a:round/>
                  <a:headEnd/>
                  <a:tailEnd/>
                </a:ln>
                <a:solidFill>
                  <a:srgbClr val="4F81BD"/>
                </a:solidFill>
                <a:effectLst/>
                <a:latin typeface="Arial Black"/>
              </a:rPr>
              <a:t>System level</a:t>
            </a:r>
            <a:endParaRPr lang="en-GB" sz="2000" kern="10" spc="0" dirty="0">
              <a:ln w="9525">
                <a:solidFill>
                  <a:srgbClr val="4F81BD"/>
                </a:solidFill>
                <a:round/>
                <a:headEnd/>
                <a:tailEnd/>
              </a:ln>
              <a:solidFill>
                <a:srgbClr val="4F81BD"/>
              </a:solidFill>
              <a:effectLst/>
              <a:latin typeface="Arial Black"/>
            </a:endParaRPr>
          </a:p>
        </p:txBody>
      </p:sp>
      <p:sp>
        <p:nvSpPr>
          <p:cNvPr id="17" name="Title 16"/>
          <p:cNvSpPr>
            <a:spLocks noGrp="1"/>
          </p:cNvSpPr>
          <p:nvPr>
            <p:ph type="title"/>
          </p:nvPr>
        </p:nvSpPr>
        <p:spPr/>
        <p:txBody>
          <a:bodyPr/>
          <a:lstStyle/>
          <a:p>
            <a:r>
              <a:rPr lang="en-GB" sz="3200" b="1" dirty="0" smtClean="0">
                <a:solidFill>
                  <a:schemeClr val="accent6"/>
                </a:solidFill>
              </a:rPr>
              <a:t>Research evidence production-to-use system </a:t>
            </a:r>
            <a:endParaRPr lang="en-GB" sz="3200" b="1" dirty="0">
              <a:solidFill>
                <a:schemeClr val="accent6"/>
              </a:solidFill>
            </a:endParaRPr>
          </a:p>
        </p:txBody>
      </p:sp>
      <p:sp>
        <p:nvSpPr>
          <p:cNvPr id="18" name="Content Placeholder 17"/>
          <p:cNvSpPr>
            <a:spLocks noGrp="1"/>
          </p:cNvSpPr>
          <p:nvPr>
            <p:ph idx="1"/>
          </p:nvPr>
        </p:nvSpPr>
        <p:spPr>
          <a:xfrm>
            <a:off x="466725" y="4869160"/>
            <a:ext cx="8353425" cy="1428453"/>
          </a:xfrm>
        </p:spPr>
        <p:txBody>
          <a:bodyPr/>
          <a:lstStyle/>
          <a:p>
            <a:endParaRPr lang="en-GB" dirty="0"/>
          </a:p>
        </p:txBody>
      </p:sp>
      <p:sp>
        <p:nvSpPr>
          <p:cNvPr id="24" name="Curved Up Arrow 23"/>
          <p:cNvSpPr/>
          <p:nvPr/>
        </p:nvSpPr>
        <p:spPr>
          <a:xfrm>
            <a:off x="3059832" y="4509120"/>
            <a:ext cx="3096344" cy="1008112"/>
          </a:xfrm>
          <a:prstGeom prst="curvedUpArrow">
            <a:avLst>
              <a:gd name="adj1" fmla="val 25000"/>
              <a:gd name="adj2" fmla="val 132964"/>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5" name="Curved Up Arrow 24"/>
          <p:cNvSpPr/>
          <p:nvPr/>
        </p:nvSpPr>
        <p:spPr>
          <a:xfrm rot="10800000">
            <a:off x="2483768" y="2492896"/>
            <a:ext cx="4320480" cy="936104"/>
          </a:xfrm>
          <a:prstGeom prst="curvedUpArrow">
            <a:avLst>
              <a:gd name="adj1" fmla="val 25000"/>
              <a:gd name="adj2" fmla="val 85991"/>
              <a:gd name="adj3" fmla="val 3910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ppt_x"/>
                                          </p:val>
                                        </p:tav>
                                        <p:tav tm="100000">
                                          <p:val>
                                            <p:strVal val="#ppt_x"/>
                                          </p:val>
                                        </p:tav>
                                      </p:tavLst>
                                    </p:anim>
                                    <p:anim calcmode="lin" valueType="num">
                                      <p:cBhvr additive="base">
                                        <p:cTn id="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2000"/>
                                        <p:tgtEl>
                                          <p:spTgt spid="24"/>
                                        </p:tgtEl>
                                        <p:attrNameLst>
                                          <p:attrName>ppt_x</p:attrName>
                                        </p:attrNameLst>
                                      </p:cBhvr>
                                      <p:tavLst>
                                        <p:tav tm="0">
                                          <p:val>
                                            <p:strVal val="ppt_x"/>
                                          </p:val>
                                        </p:tav>
                                        <p:tav tm="100000">
                                          <p:val>
                                            <p:strVal val="ppt_x"/>
                                          </p:val>
                                        </p:tav>
                                      </p:tavLst>
                                    </p:anim>
                                    <p:anim calcmode="lin" valueType="num">
                                      <p:cBhvr additive="base">
                                        <p:cTn id="13" dur="2000"/>
                                        <p:tgtEl>
                                          <p:spTgt spid="24"/>
                                        </p:tgtEl>
                                        <p:attrNameLst>
                                          <p:attrName>ppt_y</p:attrName>
                                        </p:attrNameLst>
                                      </p:cBhvr>
                                      <p:tavLst>
                                        <p:tav tm="0">
                                          <p:val>
                                            <p:strVal val="ppt_y"/>
                                          </p:val>
                                        </p:tav>
                                        <p:tav tm="100000">
                                          <p:val>
                                            <p:strVal val="1+ppt_h/2"/>
                                          </p:val>
                                        </p:tav>
                                      </p:tavLst>
                                    </p:anim>
                                    <p:set>
                                      <p:cBhvr>
                                        <p:cTn id="14" dur="1" fill="hold">
                                          <p:stCondLst>
                                            <p:cond delay="1999"/>
                                          </p:stCondLst>
                                        </p:cTn>
                                        <p:tgtEl>
                                          <p:spTgt spid="24"/>
                                        </p:tgtEl>
                                        <p:attrNameLst>
                                          <p:attrName>style.visibility</p:attrName>
                                        </p:attrNameLst>
                                      </p:cBhvr>
                                      <p:to>
                                        <p:strVal val="hidden"/>
                                      </p:to>
                                    </p:set>
                                  </p:childTnLst>
                                </p:cTn>
                              </p:par>
                              <p:par>
                                <p:cTn id="15" presetID="2" presetClass="entr" presetSubtype="4"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additive="base">
                                        <p:cTn id="17" dur="500" fill="hold"/>
                                        <p:tgtEl>
                                          <p:spTgt spid="25"/>
                                        </p:tgtEl>
                                        <p:attrNameLst>
                                          <p:attrName>ppt_x</p:attrName>
                                        </p:attrNameLst>
                                      </p:cBhvr>
                                      <p:tavLst>
                                        <p:tav tm="0">
                                          <p:val>
                                            <p:strVal val="#ppt_x"/>
                                          </p:val>
                                        </p:tav>
                                        <p:tav tm="100000">
                                          <p:val>
                                            <p:strVal val="#ppt_x"/>
                                          </p:val>
                                        </p:tav>
                                      </p:tavLst>
                                    </p:anim>
                                    <p:anim calcmode="lin" valueType="num">
                                      <p:cBhvr additive="base">
                                        <p:cTn id="1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4" grpId="1" animBg="1"/>
      <p:bldP spid="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solidFill>
                  <a:schemeClr val="accent6"/>
                </a:solidFill>
              </a:rPr>
              <a:t>Focus of activities within the research evidence production-to-use system</a:t>
            </a:r>
            <a:endParaRPr lang="en-GB" sz="3200" dirty="0">
              <a:solidFill>
                <a:schemeClr val="accent6"/>
              </a:solidFill>
            </a:endParaRPr>
          </a:p>
        </p:txBody>
      </p:sp>
      <p:graphicFrame>
        <p:nvGraphicFramePr>
          <p:cNvPr id="5" name="Content Placeholder 4"/>
          <p:cNvGraphicFramePr>
            <a:graphicFrameLocks noGrp="1"/>
          </p:cNvGraphicFramePr>
          <p:nvPr>
            <p:ph idx="1"/>
          </p:nvPr>
        </p:nvGraphicFramePr>
        <p:xfrm>
          <a:off x="323851" y="1635125"/>
          <a:ext cx="8496300" cy="4602163"/>
        </p:xfrm>
        <a:graphic>
          <a:graphicData uri="http://schemas.openxmlformats.org/drawingml/2006/chart">
            <c:chart xmlns:c="http://schemas.openxmlformats.org/drawingml/2006/chart" xmlns:r="http://schemas.openxmlformats.org/officeDocument/2006/relationships" r:id="rId3"/>
          </a:graphicData>
        </a:graphic>
      </p:graphicFrame>
      <p:sp>
        <p:nvSpPr>
          <p:cNvPr id="4" name="Oval 3"/>
          <p:cNvSpPr/>
          <p:nvPr/>
        </p:nvSpPr>
        <p:spPr>
          <a:xfrm>
            <a:off x="3707904" y="3573016"/>
            <a:ext cx="1584176" cy="22322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353425" cy="927100"/>
          </a:xfrm>
        </p:spPr>
        <p:txBody>
          <a:bodyPr/>
          <a:lstStyle/>
          <a:p>
            <a:r>
              <a:rPr lang="en-GB" b="1" dirty="0" smtClean="0">
                <a:solidFill>
                  <a:schemeClr val="accent6"/>
                </a:solidFill>
              </a:rPr>
              <a:t>Classifying research-to-policy activities by type</a:t>
            </a:r>
            <a:r>
              <a:rPr lang="en-GB" dirty="0" smtClean="0">
                <a:solidFill>
                  <a:srgbClr val="0070C0"/>
                </a:solidFill>
              </a:rPr>
              <a:t/>
            </a:r>
            <a:br>
              <a:rPr lang="en-GB" dirty="0" smtClean="0">
                <a:solidFill>
                  <a:srgbClr val="0070C0"/>
                </a:solidFill>
              </a:rPr>
            </a:br>
            <a:endParaRPr lang="en-GB" dirty="0">
              <a:solidFill>
                <a:srgbClr val="0070C0"/>
              </a:solidFill>
            </a:endParaRPr>
          </a:p>
        </p:txBody>
      </p:sp>
      <p:sp>
        <p:nvSpPr>
          <p:cNvPr id="3" name="Content Placeholder 2"/>
          <p:cNvSpPr>
            <a:spLocks noGrp="1"/>
          </p:cNvSpPr>
          <p:nvPr>
            <p:ph idx="1"/>
          </p:nvPr>
        </p:nvSpPr>
        <p:spPr>
          <a:xfrm>
            <a:off x="467544" y="1412776"/>
            <a:ext cx="8353425" cy="4740821"/>
          </a:xfrm>
        </p:spPr>
        <p:txBody>
          <a:bodyPr/>
          <a:lstStyle/>
          <a:p>
            <a:pPr marL="514350" indent="-514350">
              <a:buFont typeface="+mj-lt"/>
              <a:buAutoNum type="arabicPeriod"/>
            </a:pPr>
            <a:r>
              <a:rPr lang="en-GB" sz="2600" b="0" dirty="0" smtClean="0"/>
              <a:t>Advisory (for example experts)</a:t>
            </a:r>
          </a:p>
          <a:p>
            <a:pPr marL="514350" indent="-514350">
              <a:buFont typeface="+mj-lt"/>
              <a:buAutoNum type="arabicPeriod"/>
            </a:pPr>
            <a:r>
              <a:rPr lang="en-GB" sz="2600" b="0" dirty="0" smtClean="0"/>
              <a:t>Capacity building (for example training)</a:t>
            </a:r>
          </a:p>
          <a:p>
            <a:pPr marL="514350" indent="-514350">
              <a:buFont typeface="+mj-lt"/>
              <a:buAutoNum type="arabicPeriod"/>
            </a:pPr>
            <a:r>
              <a:rPr lang="en-GB" sz="2600" b="0" dirty="0" smtClean="0"/>
              <a:t>Information services (for example databases)</a:t>
            </a:r>
          </a:p>
          <a:p>
            <a:pPr marL="514350" indent="-514350">
              <a:buFont typeface="+mj-lt"/>
              <a:buAutoNum type="arabicPeriod"/>
            </a:pPr>
            <a:r>
              <a:rPr lang="en-GB" sz="2600" b="0" dirty="0" smtClean="0"/>
              <a:t>Interpersonal networks and events (for example  seminars)</a:t>
            </a:r>
          </a:p>
          <a:p>
            <a:pPr marL="514350" indent="-514350">
              <a:buFont typeface="+mj-lt"/>
              <a:buAutoNum type="arabicPeriod"/>
            </a:pPr>
            <a:r>
              <a:rPr lang="en-GB" sz="2600" b="0" dirty="0" smtClean="0"/>
              <a:t>Research outputs (for example reports)</a:t>
            </a:r>
          </a:p>
          <a:p>
            <a:pPr marL="514350" indent="-514350">
              <a:buFont typeface="+mj-lt"/>
              <a:buAutoNum type="arabicPeriod"/>
            </a:pPr>
            <a:r>
              <a:rPr lang="en-GB" sz="2600" b="0" dirty="0" smtClean="0"/>
              <a:t>Research and analysis (for example Ministries’ internal analytical departments)</a:t>
            </a:r>
          </a:p>
          <a:p>
            <a:pPr marL="514350" indent="-514350">
              <a:buFont typeface="+mj-lt"/>
              <a:buAutoNum type="arabicPeriod"/>
            </a:pPr>
            <a:r>
              <a:rPr lang="en-GB" sz="2600" b="0" dirty="0" smtClean="0"/>
              <a:t>Staffing arrangements (for example secondments)</a:t>
            </a:r>
          </a:p>
          <a:p>
            <a:pPr marL="514350" indent="-514350">
              <a:buFont typeface="+mj-lt"/>
              <a:buAutoNum type="arabicPeriod"/>
            </a:pPr>
            <a:r>
              <a:rPr lang="en-GB" sz="2600" b="0" dirty="0" smtClean="0"/>
              <a:t>Strategy, investment and development (for example funding)</a:t>
            </a:r>
          </a:p>
          <a:p>
            <a:pPr>
              <a:buNone/>
            </a:pP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6"/>
                </a:solidFill>
              </a:rPr>
              <a:t>Types of activity used to assist policy-makers</a:t>
            </a:r>
            <a:endParaRPr lang="en-GB" b="1" dirty="0">
              <a:solidFill>
                <a:schemeClr val="accent6"/>
              </a:solidFill>
            </a:endParaRPr>
          </a:p>
        </p:txBody>
      </p:sp>
      <p:graphicFrame>
        <p:nvGraphicFramePr>
          <p:cNvPr id="5" name="Content Placeholder 4"/>
          <p:cNvGraphicFramePr>
            <a:graphicFrameLocks noGrp="1"/>
          </p:cNvGraphicFramePr>
          <p:nvPr>
            <p:ph idx="1"/>
          </p:nvPr>
        </p:nvGraphicFramePr>
        <p:xfrm>
          <a:off x="466725" y="1557338"/>
          <a:ext cx="8353425" cy="4740275"/>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0"/>
          </p:nvPr>
        </p:nvSpPr>
        <p:spPr/>
        <p:txBody>
          <a:bodyPr/>
          <a:lstStyle/>
          <a:p>
            <a:fld id="{6E9BA952-6CC3-4104-8BAF-20F5751427D4}" type="slidenum">
              <a:rPr lang="en-GB" smtClean="0"/>
              <a:pPr/>
              <a:t>9</a:t>
            </a:fld>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8FE0"/>
      </a:dk2>
      <a:lt2>
        <a:srgbClr val="DDDDDD"/>
      </a:lt2>
      <a:accent1>
        <a:srgbClr val="D9F4F3"/>
      </a:accent1>
      <a:accent2>
        <a:srgbClr val="008FE0"/>
      </a:accent2>
      <a:accent3>
        <a:srgbClr val="FFFFFF"/>
      </a:accent3>
      <a:accent4>
        <a:srgbClr val="000000"/>
      </a:accent4>
      <a:accent5>
        <a:srgbClr val="E9F8F8"/>
      </a:accent5>
      <a:accent6>
        <a:srgbClr val="0081CB"/>
      </a:accent6>
      <a:hlink>
        <a:srgbClr val="0D3169"/>
      </a:hlink>
      <a:folHlink>
        <a:srgbClr val="008FE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8FE0"/>
        </a:dk2>
        <a:lt2>
          <a:srgbClr val="DDDDDD"/>
        </a:lt2>
        <a:accent1>
          <a:srgbClr val="D9F4F3"/>
        </a:accent1>
        <a:accent2>
          <a:srgbClr val="008FE0"/>
        </a:accent2>
        <a:accent3>
          <a:srgbClr val="FFFFFF"/>
        </a:accent3>
        <a:accent4>
          <a:srgbClr val="000000"/>
        </a:accent4>
        <a:accent5>
          <a:srgbClr val="E9F8F8"/>
        </a:accent5>
        <a:accent6>
          <a:srgbClr val="0081CB"/>
        </a:accent6>
        <a:hlink>
          <a:srgbClr val="0D3169"/>
        </a:hlink>
        <a:folHlink>
          <a:srgbClr val="008FE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B3AA"/>
    </a:dk2>
    <a:lt2>
      <a:srgbClr val="DDDDDD"/>
    </a:lt2>
    <a:accent1>
      <a:srgbClr val="D9F4F3"/>
    </a:accent1>
    <a:accent2>
      <a:srgbClr val="00B3AA"/>
    </a:accent2>
    <a:accent3>
      <a:srgbClr val="FFFFFF"/>
    </a:accent3>
    <a:accent4>
      <a:srgbClr val="000000"/>
    </a:accent4>
    <a:accent5>
      <a:srgbClr val="E9F8F8"/>
    </a:accent5>
    <a:accent6>
      <a:srgbClr val="00A29A"/>
    </a:accent6>
    <a:hlink>
      <a:srgbClr val="0D3169"/>
    </a:hlink>
    <a:folHlink>
      <a:srgbClr val="008FE0"/>
    </a:folHlink>
  </a:clrScheme>
</a:themeOverride>
</file>

<file path=docProps/app.xml><?xml version="1.0" encoding="utf-8"?>
<Properties xmlns="http://schemas.openxmlformats.org/officeDocument/2006/extended-properties" xmlns:vt="http://schemas.openxmlformats.org/officeDocument/2006/docPropsVTypes">
  <Template/>
  <TotalTime>1104</TotalTime>
  <Words>2049</Words>
  <Application>Microsoft Office PowerPoint</Application>
  <PresentationFormat>On-screen Show (4:3)</PresentationFormat>
  <Paragraphs>277</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Slide 1</vt:lpstr>
      <vt:lpstr>Slide 2</vt:lpstr>
      <vt:lpstr>Importance of evidence informed policy and practice</vt:lpstr>
      <vt:lpstr>Slide 4</vt:lpstr>
      <vt:lpstr>Types of research use</vt:lpstr>
      <vt:lpstr>Research evidence production-to-use system </vt:lpstr>
      <vt:lpstr>Focus of activities within the research evidence production-to-use system</vt:lpstr>
      <vt:lpstr>Classifying research-to-policy activities by type </vt:lpstr>
      <vt:lpstr>Types of activity used to assist policy-makers</vt:lpstr>
      <vt:lpstr>Type of actor setting up and managing activities</vt:lpstr>
      <vt:lpstr>Mechanisms to support research use</vt:lpstr>
      <vt:lpstr>Mechanisms used to assist policy-makers</vt:lpstr>
      <vt:lpstr>Implications</vt:lpstr>
      <vt:lpstr>What is the EIPPEE project doing to help?</vt:lpstr>
      <vt:lpstr>Slide 15</vt:lpstr>
    </vt:vector>
  </TitlesOfParts>
  <Company>Hudson Fuggle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Philip Rose</dc:creator>
  <cp:lastModifiedBy>Caroline Kenny</cp:lastModifiedBy>
  <cp:revision>116</cp:revision>
  <dcterms:modified xsi:type="dcterms:W3CDTF">2012-05-25T13:26:57Z</dcterms:modified>
</cp:coreProperties>
</file>